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6"/>
  </p:notesMasterIdLst>
  <p:sldIdLst>
    <p:sldId id="439" r:id="rId2"/>
    <p:sldId id="386" r:id="rId3"/>
    <p:sldId id="640" r:id="rId4"/>
    <p:sldId id="699" r:id="rId5"/>
    <p:sldId id="643" r:id="rId6"/>
    <p:sldId id="642" r:id="rId7"/>
    <p:sldId id="644" r:id="rId8"/>
    <p:sldId id="645" r:id="rId9"/>
    <p:sldId id="646" r:id="rId10"/>
    <p:sldId id="647" r:id="rId11"/>
    <p:sldId id="701" r:id="rId12"/>
    <p:sldId id="649" r:id="rId13"/>
    <p:sldId id="651" r:id="rId14"/>
    <p:sldId id="652" r:id="rId15"/>
    <p:sldId id="656" r:id="rId16"/>
    <p:sldId id="655" r:id="rId17"/>
    <p:sldId id="653" r:id="rId18"/>
    <p:sldId id="661" r:id="rId19"/>
    <p:sldId id="673" r:id="rId20"/>
    <p:sldId id="654" r:id="rId21"/>
    <p:sldId id="658" r:id="rId22"/>
    <p:sldId id="657" r:id="rId23"/>
    <p:sldId id="662" r:id="rId24"/>
    <p:sldId id="663" r:id="rId25"/>
    <p:sldId id="665" r:id="rId26"/>
    <p:sldId id="667" r:id="rId27"/>
    <p:sldId id="702" r:id="rId28"/>
    <p:sldId id="668" r:id="rId29"/>
    <p:sldId id="674" r:id="rId30"/>
    <p:sldId id="675" r:id="rId31"/>
    <p:sldId id="676" r:id="rId32"/>
    <p:sldId id="677" r:id="rId33"/>
    <p:sldId id="678" r:id="rId34"/>
    <p:sldId id="679" r:id="rId35"/>
    <p:sldId id="681" r:id="rId36"/>
    <p:sldId id="683" r:id="rId37"/>
    <p:sldId id="684" r:id="rId38"/>
    <p:sldId id="685" r:id="rId39"/>
    <p:sldId id="703" r:id="rId40"/>
    <p:sldId id="686" r:id="rId41"/>
    <p:sldId id="687" r:id="rId42"/>
    <p:sldId id="688" r:id="rId43"/>
    <p:sldId id="689" r:id="rId44"/>
    <p:sldId id="690" r:id="rId45"/>
    <p:sldId id="691" r:id="rId46"/>
    <p:sldId id="704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39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6D933E5-E614-4B22-A819-1A7400BDA476}">
          <p14:sldIdLst>
            <p14:sldId id="439"/>
            <p14:sldId id="386"/>
            <p14:sldId id="640"/>
            <p14:sldId id="699"/>
            <p14:sldId id="643"/>
            <p14:sldId id="642"/>
            <p14:sldId id="644"/>
            <p14:sldId id="645"/>
            <p14:sldId id="646"/>
            <p14:sldId id="647"/>
            <p14:sldId id="701"/>
            <p14:sldId id="649"/>
            <p14:sldId id="651"/>
            <p14:sldId id="652"/>
            <p14:sldId id="656"/>
            <p14:sldId id="655"/>
            <p14:sldId id="653"/>
            <p14:sldId id="661"/>
            <p14:sldId id="673"/>
            <p14:sldId id="654"/>
            <p14:sldId id="658"/>
            <p14:sldId id="657"/>
            <p14:sldId id="662"/>
            <p14:sldId id="663"/>
            <p14:sldId id="665"/>
            <p14:sldId id="667"/>
            <p14:sldId id="702"/>
            <p14:sldId id="668"/>
            <p14:sldId id="674"/>
            <p14:sldId id="675"/>
            <p14:sldId id="676"/>
            <p14:sldId id="677"/>
            <p14:sldId id="678"/>
            <p14:sldId id="679"/>
            <p14:sldId id="681"/>
            <p14:sldId id="683"/>
            <p14:sldId id="684"/>
            <p14:sldId id="685"/>
            <p14:sldId id="703"/>
            <p14:sldId id="686"/>
            <p14:sldId id="687"/>
            <p14:sldId id="688"/>
            <p14:sldId id="689"/>
            <p14:sldId id="690"/>
            <p14:sldId id="691"/>
            <p14:sldId id="704"/>
            <p14:sldId id="692"/>
            <p14:sldId id="693"/>
            <p14:sldId id="694"/>
            <p14:sldId id="695"/>
            <p14:sldId id="696"/>
            <p14:sldId id="697"/>
            <p14:sldId id="698"/>
            <p14:sldId id="6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6E63"/>
    <a:srgbClr val="6D6D6D"/>
    <a:srgbClr val="D04E1D"/>
    <a:srgbClr val="66BB6A"/>
    <a:srgbClr val="673AB7"/>
    <a:srgbClr val="C45911"/>
    <a:srgbClr val="FF9800"/>
    <a:srgbClr val="008000"/>
    <a:srgbClr val="6E6E6E"/>
    <a:srgbClr val="D15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8" autoAdjust="0"/>
    <p:restoredTop sz="95019" autoAdjust="0"/>
  </p:normalViewPr>
  <p:slideViewPr>
    <p:cSldViewPr>
      <p:cViewPr varScale="1">
        <p:scale>
          <a:sx n="67" d="100"/>
          <a:sy n="67" d="100"/>
        </p:scale>
        <p:origin x="919" y="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39EEAABF-1A21-4BDA-A92C-F0636835B84E}" type="datetimeFigureOut">
              <a:rPr lang="en-US" smtClean="0"/>
              <a:pPr/>
              <a:t>5/1/2023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A9257FB8-63EF-4E13-93FB-D2905A6BAD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1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69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3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4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52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09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1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69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6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3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72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4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17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08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2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01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6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83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1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48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56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13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83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5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19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9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3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56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67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74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717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25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74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97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5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2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33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2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330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73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3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4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8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5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E089-62ED-4B99-9D85-4233106172C3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3771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742B-6A67-44BA-9E65-E8ED5897B169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946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B4FD-8306-4B74-B1F8-D2E67870986E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7328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D2F2-8EAD-4248-A8AF-937EE57F2432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707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1B655-9686-4700-A3E3-2677DD26807C}" type="datetime1">
              <a:rPr lang="ru-RU" smtClean="0"/>
              <a:t>01.05.2023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509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A3A0-0963-40F8-917D-76DEAAEFC216}" type="datetime1">
              <a:rPr lang="ru-RU" smtClean="0"/>
              <a:t>01.05.2023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2250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2FADE-2241-4AB9-A208-782AC4633E65}" type="datetime1">
              <a:rPr lang="ru-RU" smtClean="0"/>
              <a:t>01.05.2023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8285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BB79-FB1F-4563-8AEC-F75E8EA4533C}" type="datetime1">
              <a:rPr lang="ru-RU" smtClean="0"/>
              <a:t>01.05.2023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6601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CEBD2-D067-4C87-98E7-17140CF67479}" type="datetime1">
              <a:rPr lang="ru-RU" smtClean="0"/>
              <a:t>01.05.2023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8656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70F8-514C-479C-AACB-5022023134F7}" type="datetime1">
              <a:rPr lang="ru-RU" smtClean="0"/>
              <a:t>01.05.2023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121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611C-DD27-4ADB-92CD-801180824883}" type="datetime1">
              <a:rPr lang="ru-RU" smtClean="0"/>
              <a:t>01.05.2023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43244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</a:defRPr>
            </a:lvl1pPr>
          </a:lstStyle>
          <a:p>
            <a:fld id="{772C2E8B-7AD5-4B74-A391-C1BAFFD06762}" type="datetime1">
              <a:rPr lang="ru-RU" smtClean="0"/>
              <a:pPr/>
              <a:t>01.05.2023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5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du.cbsystematics.com/ua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vdn.com/ua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windows-instal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desktop/install/linux-install/" TargetMode="External"/><Relationship Id="rId4" Type="http://schemas.openxmlformats.org/officeDocument/2006/relationships/hyperlink" Target="https://docs.docker.com/desktop/install/mac-instal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illy.com/content/what-is-docker-networkin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aylight.me/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profile.php?id=1597921903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edu.cbsystematics.com/ua/specialities/online/python-developer" TargetMode="External"/><Relationship Id="rId9" Type="http://schemas.openxmlformats.org/officeDocument/2006/relationships/hyperlink" Target="https://www.linkedin.com/in/konstantin-zivenko-694ba212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builder/#entrypoint" TargetMode="External"/><Relationship Id="rId5" Type="http://schemas.openxmlformats.org/officeDocument/2006/relationships/hyperlink" Target="https://docs.docker.com/engine/reference/builder/#cmd" TargetMode="External"/><Relationship Id="rId4" Type="http://schemas.openxmlformats.org/officeDocument/2006/relationships/hyperlink" Target="https://docs.docker.com/engine/reference/build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build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_/alpine" TargetMode="External"/><Relationship Id="rId5" Type="http://schemas.openxmlformats.org/officeDocument/2006/relationships/hyperlink" Target="https://hub.docker.com/_/ubuntu" TargetMode="External"/><Relationship Id="rId4" Type="http://schemas.openxmlformats.org/officeDocument/2006/relationships/hyperlink" Target="https://hub.docker.com/_/pytho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habr.com/ru/post/44848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_/python" TargetMode="External"/><Relationship Id="rId5" Type="http://schemas.openxmlformats.org/officeDocument/2006/relationships/hyperlink" Target="https://docs.docker.com/engine/reference/builder/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docs.docker.com/engine/reference/commandline/build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ps/" TargetMode="External"/><Relationship Id="rId13" Type="http://schemas.openxmlformats.org/officeDocument/2006/relationships/hyperlink" Target="https://docs.docker.com/engine/reference/commandline/container_stop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docs.docker.com/engine/reference/commandline/container_start/" TargetMode="External"/><Relationship Id="rId12" Type="http://schemas.openxmlformats.org/officeDocument/2006/relationships/hyperlink" Target="https://docs.docker.com/engine/reference/commandline/stop/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docs.docker.com/engine/reference/commandline/rest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container_create/" TargetMode="External"/><Relationship Id="rId11" Type="http://schemas.openxmlformats.org/officeDocument/2006/relationships/hyperlink" Target="https://docs.docker.com/engine/reference/commandline/container_logs/" TargetMode="External"/><Relationship Id="rId5" Type="http://schemas.openxmlformats.org/officeDocument/2006/relationships/hyperlink" Target="https://docs.docker.com/engine/reference/run/" TargetMode="External"/><Relationship Id="rId15" Type="http://schemas.openxmlformats.org/officeDocument/2006/relationships/hyperlink" Target="https://docs.docker.com/engine/reference/commandline/container_rm/" TargetMode="External"/><Relationship Id="rId10" Type="http://schemas.openxmlformats.org/officeDocument/2006/relationships/hyperlink" Target="https://docs.docker.com/engine/reference/commandline/logs/" TargetMode="External"/><Relationship Id="rId4" Type="http://schemas.openxmlformats.org/officeDocument/2006/relationships/hyperlink" Target="https://docs.docker.com/engine/reference/commandline/images/" TargetMode="External"/><Relationship Id="rId9" Type="http://schemas.openxmlformats.org/officeDocument/2006/relationships/hyperlink" Target="https://docs.docker.com/engine/reference/commandline/container_ls/" TargetMode="External"/><Relationship Id="rId14" Type="http://schemas.openxmlformats.org/officeDocument/2006/relationships/hyperlink" Target="https://docs.docker.com/engine/reference/commandline/r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secret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docs.docker.com/engine/reference/commandline/container_creat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builder/#dockerignore-file" TargetMode="External"/><Relationship Id="rId5" Type="http://schemas.openxmlformats.org/officeDocument/2006/relationships/hyperlink" Target="https://docs.docker.com/engine/reference/commandline/exec/" TargetMode="External"/><Relationship Id="rId4" Type="http://schemas.openxmlformats.org/officeDocument/2006/relationships/hyperlink" Target="https://docs.docker.com/engine/reference/commandline/container_exec/" TargetMode="External"/><Relationship Id="rId9" Type="http://schemas.openxmlformats.org/officeDocument/2006/relationships/hyperlink" Target="https://blog.mikesir87.io/2017/05/using-docker-secrets-during-development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sycopg.org/docs/install.html#quick-install" TargetMode="External"/><Relationship Id="rId5" Type="http://schemas.openxmlformats.org/officeDocument/2006/relationships/hyperlink" Target="https://www.psycopg.org/docs/install.html" TargetMode="External"/><Relationship Id="rId4" Type="http://schemas.openxmlformats.org/officeDocument/2006/relationships/hyperlink" Target="https://www.postgresql.org/docs/15/admin.html" TargetMode="Externa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5/admin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storage/volumes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_/postgres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compose_start/" TargetMode="External"/><Relationship Id="rId13" Type="http://schemas.openxmlformats.org/officeDocument/2006/relationships/image" Target="../media/image42.png"/><Relationship Id="rId3" Type="http://schemas.openxmlformats.org/officeDocument/2006/relationships/hyperlink" Target="https://docs.docker.com/compose/reference/" TargetMode="External"/><Relationship Id="rId7" Type="http://schemas.openxmlformats.org/officeDocument/2006/relationships/hyperlink" Target="https://docs.docker.com/engine/reference/commandline/compose_run/" TargetMode="External"/><Relationship Id="rId12" Type="http://schemas.openxmlformats.org/officeDocument/2006/relationships/hyperlink" Target="https://docs.docker.com/engine/reference/commandline/compose_r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compose_top/" TargetMode="External"/><Relationship Id="rId11" Type="http://schemas.openxmlformats.org/officeDocument/2006/relationships/hyperlink" Target="https://docs.docker.com/engine/reference/commandline/compose_logs/" TargetMode="External"/><Relationship Id="rId5" Type="http://schemas.openxmlformats.org/officeDocument/2006/relationships/hyperlink" Target="https://docs.docker.com/engine/reference/commandline/compose_down/" TargetMode="External"/><Relationship Id="rId10" Type="http://schemas.openxmlformats.org/officeDocument/2006/relationships/hyperlink" Target="https://docs.docker.com/engine/reference/commandline/compose_build/" TargetMode="External"/><Relationship Id="rId4" Type="http://schemas.openxmlformats.org/officeDocument/2006/relationships/hyperlink" Target="https://docs.docker.com/engine/reference/commandline/compose_up/" TargetMode="External"/><Relationship Id="rId9" Type="http://schemas.openxmlformats.org/officeDocument/2006/relationships/hyperlink" Target="https://docs.docker.com/engine/reference/commandline/compose_stop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compose-file/#volumes-top-level-element" TargetMode="External"/><Relationship Id="rId3" Type="http://schemas.openxmlformats.org/officeDocument/2006/relationships/hyperlink" Target="https://docs.docker.com/compose/compose-file/" TargetMode="External"/><Relationship Id="rId7" Type="http://schemas.openxmlformats.org/officeDocument/2006/relationships/hyperlink" Target="https://docs.docker.com/compose/compose-file/#networks-top-level-elemen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compose/compose-file/#services-top-level-element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docs.docker.com/compose/compose-file/#version-top-level-element" TargetMode="External"/><Relationship Id="rId10" Type="http://schemas.openxmlformats.org/officeDocument/2006/relationships/hyperlink" Target="https://docs.docker.com/compose/compose-file/#secrets-top-level-element" TargetMode="External"/><Relationship Id="rId4" Type="http://schemas.openxmlformats.org/officeDocument/2006/relationships/hyperlink" Target="https://yaml.org/" TargetMode="External"/><Relationship Id="rId9" Type="http://schemas.openxmlformats.org/officeDocument/2006/relationships/hyperlink" Target="https://docs.docker.com/compose/compose-file/#configs-top-level-element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compose-file/build/" TargetMode="External"/><Relationship Id="rId13" Type="http://schemas.openxmlformats.org/officeDocument/2006/relationships/hyperlink" Target="https://docs.docker.com/compose/compose-file/#volumes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docs.docker.com/compose/compose-file/#build" TargetMode="External"/><Relationship Id="rId12" Type="http://schemas.openxmlformats.org/officeDocument/2006/relationships/hyperlink" Target="https://hub.docker.com/_/postgres/tag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compose/compose-file/#image" TargetMode="External"/><Relationship Id="rId11" Type="http://schemas.openxmlformats.org/officeDocument/2006/relationships/hyperlink" Target="https://docs.docker.com/compose/compose-file/#depends_on" TargetMode="External"/><Relationship Id="rId5" Type="http://schemas.openxmlformats.org/officeDocument/2006/relationships/hyperlink" Target="https://docs.docker.com/compose/compose-file/#container_name" TargetMode="External"/><Relationship Id="rId10" Type="http://schemas.openxmlformats.org/officeDocument/2006/relationships/hyperlink" Target="https://docs.docker.com/compose/compose-file/#environment" TargetMode="External"/><Relationship Id="rId4" Type="http://schemas.openxmlformats.org/officeDocument/2006/relationships/hyperlink" Target="https://docs.docker.com/compose/networking/#specify-custom-networks" TargetMode="External"/><Relationship Id="rId9" Type="http://schemas.openxmlformats.org/officeDocument/2006/relationships/hyperlink" Target="https://docs.docker.com/compose/compose-file/build/#context-required" TargetMode="External"/><Relationship Id="rId14" Type="http://schemas.openxmlformats.org/officeDocument/2006/relationships/hyperlink" Target="https://docs.docker.com/compose/compose-file/#port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www.psycopg.org/docs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8.xml"/><Relationship Id="rId10" Type="http://schemas.openxmlformats.org/officeDocument/2006/relationships/image" Target="../media/image54.png"/><Relationship Id="rId4" Type="http://schemas.openxmlformats.org/officeDocument/2006/relationships/hyperlink" Target="https://www.psycopg.org/docs/extensions.html?highlight=isolation_level_autocommit#isolation-level-constants" TargetMode="External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compose-file/#restart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compose/profiles/" TargetMode="External"/><Relationship Id="rId11" Type="http://schemas.openxmlformats.org/officeDocument/2006/relationships/hyperlink" Target="https://docs.docker.com/compose/compose-file/#ports" TargetMode="External"/><Relationship Id="rId5" Type="http://schemas.openxmlformats.org/officeDocument/2006/relationships/hyperlink" Target="https://hub.docker.com/r/dpage/pgadmin4/" TargetMode="External"/><Relationship Id="rId10" Type="http://schemas.openxmlformats.org/officeDocument/2006/relationships/hyperlink" Target="https://docs.docker.com/compose/compose-file/#volumes" TargetMode="External"/><Relationship Id="rId4" Type="http://schemas.openxmlformats.org/officeDocument/2006/relationships/hyperlink" Target="https://www.pgadmin.org/" TargetMode="External"/><Relationship Id="rId9" Type="http://schemas.openxmlformats.org/officeDocument/2006/relationships/hyperlink" Target="https://docs.docker.com/compose/compose-file/#environment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sycopg.org/docs/module.html?highlight=connect#psycopg2.connect" TargetMode="External"/><Relationship Id="rId4" Type="http://schemas.openxmlformats.org/officeDocument/2006/relationships/hyperlink" Target="https://docs.docker.com/engine/swarm/secret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14/datatype-numeric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www.postgresql.org/docs/14/datatype-datetime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zoneinfo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https://docs.aiogram.dev/en/dev-3.x/api/types/message.html" TargetMode="External"/><Relationship Id="rId4" Type="http://schemas.openxmlformats.org/officeDocument/2006/relationships/hyperlink" Target="https://docs.python.org/3/library/datetime.html?highlight=datetime#datetime-object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fif"/><Relationship Id="rId3" Type="http://schemas.openxmlformats.org/officeDocument/2006/relationships/image" Target="../media/image78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.cbsystematics.com/ua" TargetMode="External"/><Relationship Id="rId5" Type="http://schemas.openxmlformats.org/officeDocument/2006/relationships/hyperlink" Target="https://itvdn.com/ua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thon-doten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BotFath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iogram.dev/en/latest/quick_star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-1" y="0"/>
            <a:ext cx="12215804" cy="6857999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62000" y="2514600"/>
            <a:ext cx="105149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1" cap="all" dirty="0" smtClean="0">
                <a:solidFill>
                  <a:srgbClr val="FF0000"/>
                </a:solidFill>
              </a:rPr>
              <a:t>PYTHON+</a:t>
            </a:r>
            <a:r>
              <a:rPr lang="en-US" sz="6000" b="1" cap="all" dirty="0" smtClean="0">
                <a:solidFill>
                  <a:srgbClr val="FF0000"/>
                </a:solidFill>
              </a:rPr>
              <a:t>DOCKER</a:t>
            </a:r>
            <a:r>
              <a:rPr lang="ru-RU" sz="6000" b="1" cap="all" dirty="0" smtClean="0">
                <a:solidFill>
                  <a:srgbClr val="FF0000"/>
                </a:solidFill>
              </a:rPr>
              <a:t>:</a:t>
            </a:r>
            <a:endParaRPr lang="ru-RU" sz="6000" b="1" cap="all" dirty="0">
              <a:solidFill>
                <a:srgbClr val="FF0000"/>
              </a:solidFill>
            </a:endParaRPr>
          </a:p>
          <a:p>
            <a:r>
              <a:rPr lang="uk-UA" sz="2800" b="1" cap="all" dirty="0" smtClean="0">
                <a:solidFill>
                  <a:srgbClr val="FF0000"/>
                </a:solidFill>
              </a:rPr>
              <a:t>Використання </a:t>
            </a:r>
            <a:r>
              <a:rPr lang="en-US" sz="2800" b="1" cap="all" dirty="0" err="1" smtClean="0">
                <a:solidFill>
                  <a:srgbClr val="FF0000"/>
                </a:solidFill>
              </a:rPr>
              <a:t>DOCKER&amp;Docker</a:t>
            </a:r>
            <a:r>
              <a:rPr lang="uk-UA" sz="2800" b="1" cap="all" dirty="0" smtClean="0">
                <a:solidFill>
                  <a:srgbClr val="FF0000"/>
                </a:solidFill>
              </a:rPr>
              <a:t>-</a:t>
            </a:r>
            <a:r>
              <a:rPr lang="en-US" sz="2800" b="1" cap="all" dirty="0" smtClean="0">
                <a:solidFill>
                  <a:srgbClr val="FF0000"/>
                </a:solidFill>
              </a:rPr>
              <a:t>compose </a:t>
            </a:r>
            <a:r>
              <a:rPr lang="uk-UA" sz="2800" b="1" cap="all" dirty="0" smtClean="0">
                <a:solidFill>
                  <a:srgbClr val="FF0000"/>
                </a:solidFill>
              </a:rPr>
              <a:t>у </a:t>
            </a:r>
            <a:r>
              <a:rPr lang="en-US" sz="2800" b="1" cap="all" dirty="0" smtClean="0">
                <a:solidFill>
                  <a:srgbClr val="FF0000"/>
                </a:solidFill>
              </a:rPr>
              <a:t>PYTHON </a:t>
            </a:r>
            <a:r>
              <a:rPr lang="uk-UA" sz="2800" b="1" cap="all" dirty="0" smtClean="0">
                <a:solidFill>
                  <a:srgbClr val="FF0000"/>
                </a:solidFill>
              </a:rPr>
              <a:t>проектах</a:t>
            </a:r>
            <a:endParaRPr lang="ru-RU" sz="2800" dirty="0">
              <a:solidFill>
                <a:srgbClr val="FF0000"/>
              </a:solidFill>
              <a:latin typeface="Segoe UI Light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49" y="457200"/>
            <a:ext cx="1899151" cy="81753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447800" y="110734"/>
            <a:ext cx="5029200" cy="21544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</a:t>
            </a:r>
            <a:endParaRPr lang="ru-RU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 rot="5400000">
            <a:off x="8738506" y="3483424"/>
            <a:ext cx="655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Інформаційний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відеосервіс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для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розробників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програмного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забезпечення</a:t>
            </a:r>
            <a:endParaRPr lang="ru-RU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6200"/>
            <a:ext cx="1023211" cy="28451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707759" y="110734"/>
            <a:ext cx="1828800" cy="21544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https://itvdn.com</a:t>
            </a:r>
            <a:endParaRPr lang="ru-RU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D6528-107A-440F-8FC5-DD649870F23A}"/>
              </a:ext>
            </a:extLst>
          </p:cNvPr>
          <p:cNvSpPr txBox="1"/>
          <p:nvPr/>
        </p:nvSpPr>
        <p:spPr>
          <a:xfrm>
            <a:off x="8938312" y="4652556"/>
            <a:ext cx="2338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</a:t>
            </a:r>
            <a:r>
              <a:rPr lang="uk-UA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ідео курси </a:t>
            </a:r>
          </a:p>
          <a:p>
            <a:r>
              <a:rPr lang="uk-UA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 програмування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D21D67-1A8B-47AE-97AA-B058FCA81E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14" y="5642297"/>
            <a:ext cx="1382036" cy="75090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4A4FF38-20B8-4E3F-A8CF-ABFB5538F1A8}"/>
              </a:ext>
            </a:extLst>
          </p:cNvPr>
          <p:cNvSpPr/>
          <p:nvPr/>
        </p:nvSpPr>
        <p:spPr>
          <a:xfrm>
            <a:off x="8938312" y="5217719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itvdn.com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77D6BAA-0A3D-40B4-9850-5F471F065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17" y="5891536"/>
            <a:ext cx="2057400" cy="501667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1A03D3D-4C1E-416B-AD27-B7AE5A533F78}"/>
              </a:ext>
            </a:extLst>
          </p:cNvPr>
          <p:cNvSpPr/>
          <p:nvPr/>
        </p:nvSpPr>
        <p:spPr>
          <a:xfrm>
            <a:off x="5905717" y="5275098"/>
            <a:ext cx="1077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8"/>
              </a:rPr>
              <a:t>cbs.com.ua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13A13-05DB-475B-A069-FDD06EA8E00E}"/>
              </a:ext>
            </a:extLst>
          </p:cNvPr>
          <p:cNvSpPr txBox="1"/>
          <p:nvPr/>
        </p:nvSpPr>
        <p:spPr>
          <a:xfrm>
            <a:off x="5905717" y="4693542"/>
            <a:ext cx="254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Навчальний центр 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uk-UA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інформаційних технологій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61778" y="766545"/>
            <a:ext cx="6019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cap="all" dirty="0" smtClean="0">
                <a:solidFill>
                  <a:srgbClr val="FFC000"/>
                </a:solidFill>
              </a:rPr>
              <a:t>В рамках програми </a:t>
            </a:r>
            <a:r>
              <a:rPr lang="en-US" sz="2000" b="1" cap="all" dirty="0" smtClean="0">
                <a:solidFill>
                  <a:srgbClr val="FF0000"/>
                </a:solidFill>
              </a:rPr>
              <a:t>PYTHON ADVANCED</a:t>
            </a:r>
            <a:r>
              <a:rPr lang="uk-UA" sz="2000" b="1" cap="all" dirty="0" smtClean="0">
                <a:solidFill>
                  <a:srgbClr val="FF0000"/>
                </a:solidFill>
              </a:rPr>
              <a:t> </a:t>
            </a:r>
          </a:p>
          <a:p>
            <a:r>
              <a:rPr lang="uk-UA" sz="2000" b="1" cap="all" dirty="0" smtClean="0">
                <a:solidFill>
                  <a:srgbClr val="FFC000"/>
                </a:solidFill>
              </a:rPr>
              <a:t>курсу </a:t>
            </a:r>
            <a:r>
              <a:rPr lang="en-US" sz="2000" b="1" cap="all" dirty="0" smtClean="0">
                <a:solidFill>
                  <a:srgbClr val="FF0000"/>
                </a:solidFill>
              </a:rPr>
              <a:t>PYTHON DEVELOPER </a:t>
            </a:r>
            <a:endParaRPr lang="uk-UA" sz="2000" b="1" cap="all" dirty="0" smtClean="0">
              <a:solidFill>
                <a:srgbClr val="FF0000"/>
              </a:solidFill>
            </a:endParaRPr>
          </a:p>
          <a:p>
            <a:r>
              <a:rPr lang="uk-UA" sz="2000" b="1" cap="all" dirty="0" smtClean="0">
                <a:solidFill>
                  <a:srgbClr val="FFC000"/>
                </a:solidFill>
              </a:rPr>
              <a:t>Компанії </a:t>
            </a:r>
            <a:r>
              <a:rPr lang="en-US" sz="2000" b="1" cap="all" dirty="0" err="1" smtClean="0">
                <a:solidFill>
                  <a:srgbClr val="FF0000"/>
                </a:solidFill>
              </a:rPr>
              <a:t>CyberBionic</a:t>
            </a:r>
            <a:r>
              <a:rPr lang="en-US" sz="2000" b="1" cap="all" dirty="0" smtClean="0">
                <a:solidFill>
                  <a:srgbClr val="FF0000"/>
                </a:solidFill>
              </a:rPr>
              <a:t> SYSTEMATICS</a:t>
            </a:r>
            <a:endParaRPr lang="uk-UA" sz="2000" b="1" cap="al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11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1510308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Встановлення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075" y="2211765"/>
            <a:ext cx="11134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Для використання наступних дій нам необхідно мати встановлений </a:t>
            </a:r>
            <a:r>
              <a:rPr lang="en-US" sz="1600" dirty="0" smtClean="0"/>
              <a:t>Docker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Якщо у Вас </a:t>
            </a:r>
            <a:r>
              <a:rPr lang="en-US" sz="1600" dirty="0" smtClean="0"/>
              <a:t>Windows </a:t>
            </a:r>
            <a:r>
              <a:rPr lang="ru-RU" sz="1600" dirty="0" smtClean="0"/>
              <a:t>– </a:t>
            </a:r>
            <a:r>
              <a:rPr lang="ru-RU" sz="1600" dirty="0" err="1" smtClean="0">
                <a:hlinkClick r:id="rId3"/>
              </a:rPr>
              <a:t>опис</a:t>
            </a:r>
            <a:r>
              <a:rPr lang="ru-RU" sz="1600" dirty="0" smtClean="0">
                <a:hlinkClick r:id="rId3"/>
              </a:rPr>
              <a:t> </a:t>
            </a:r>
            <a:r>
              <a:rPr lang="ru-RU" sz="1600" dirty="0" err="1" smtClean="0">
                <a:hlinkClick r:id="rId3"/>
              </a:rPr>
              <a:t>встановлення</a:t>
            </a:r>
            <a:r>
              <a:rPr lang="ru-RU" sz="1600" dirty="0" smtClean="0">
                <a:hlinkClick r:id="rId3"/>
              </a:rPr>
              <a:t> тут</a:t>
            </a:r>
            <a:endParaRPr lang="ru-RU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ru-RU" sz="1600" dirty="0" err="1" smtClean="0"/>
              <a:t>Якщо</a:t>
            </a:r>
            <a:r>
              <a:rPr lang="ru-RU" sz="1600" dirty="0" smtClean="0"/>
              <a:t> у Вас </a:t>
            </a:r>
            <a:r>
              <a:rPr lang="en-US" sz="1600" dirty="0" err="1" smtClean="0"/>
              <a:t>macOS</a:t>
            </a:r>
            <a:r>
              <a:rPr lang="en-US" sz="1600" dirty="0" smtClean="0"/>
              <a:t> –</a:t>
            </a:r>
            <a:r>
              <a:rPr lang="uk-UA" sz="1600" dirty="0" smtClean="0"/>
              <a:t> </a:t>
            </a:r>
            <a:r>
              <a:rPr lang="uk-UA" sz="1600" dirty="0" smtClean="0">
                <a:hlinkClick r:id="rId4"/>
              </a:rPr>
              <a:t>опис встановлення тут</a:t>
            </a:r>
            <a:endParaRPr lang="ru-RU" sz="1600" dirty="0" smtClean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Якщо у Вас </a:t>
            </a:r>
            <a:r>
              <a:rPr lang="en-US" sz="1600" dirty="0" smtClean="0"/>
              <a:t>Linux - </a:t>
            </a:r>
            <a:r>
              <a:rPr lang="uk-UA" sz="1600" dirty="0">
                <a:hlinkClick r:id="rId5"/>
              </a:rPr>
              <a:t>опис встановлення </a:t>
            </a:r>
            <a:r>
              <a:rPr lang="uk-UA" sz="1600" dirty="0" smtClean="0">
                <a:hlinkClick r:id="rId5"/>
              </a:rPr>
              <a:t>тут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85875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Заняття 2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знайомство з платформою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1782126"/>
            <a:ext cx="11296636" cy="30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Теорія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що таке віртуалізація\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контейнерізація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для чого це використовується.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Віртуалізація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розуміння і використання.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Контейнерізація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розуміння і використання.</a:t>
            </a: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Що таке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загальне розуміння.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Архітектура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Знайомство із складовими частинами платформи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Як працю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Теорія.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Як створити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образ.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Dockerfile</a:t>
            </a: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Структура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Dockerfile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основні інструкції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Dockerfile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Пишемо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Dockerfile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нашого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Домашнє завдання – робота з основними командами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Docker</a:t>
            </a:r>
            <a:r>
              <a:rPr lang="uk-UA" sz="1600" b="1" dirty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8083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75438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Що таке віртуалізація\</a:t>
            </a:r>
            <a:r>
              <a:rPr lang="uk-UA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контейнерізація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і для чого.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59" y="1467892"/>
            <a:ext cx="3810000" cy="381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681" y="1295400"/>
            <a:ext cx="70627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600" dirty="0" smtClean="0"/>
              <a:t>Здорово розгортати окремий застосунок на окремому сервері – він буде налаштований лише під цей застосунок. Але – як правило потужності сервера значно перевищують потреби застосунка. І це буде надто дорого.</a:t>
            </a:r>
          </a:p>
          <a:p>
            <a:pPr>
              <a:lnSpc>
                <a:spcPct val="150000"/>
              </a:lnSpc>
            </a:pPr>
            <a:r>
              <a:rPr lang="uk-UA" sz="1600" dirty="0" smtClean="0"/>
              <a:t>Тому на сервері розгортаються декілька (можливо – сотні і тисячі) різноманітних застосунків.</a:t>
            </a:r>
          </a:p>
          <a:p>
            <a:pPr>
              <a:lnSpc>
                <a:spcPct val="150000"/>
              </a:lnSpc>
            </a:pPr>
            <a:r>
              <a:rPr lang="uk-UA" sz="1600" dirty="0" smtClean="0"/>
              <a:t>Це може бути так, як на малюнку. Але при цьому кожен застосунок потребує свої налаштування оточення – бібліотеки, змінні оточення… Ви вже розумієте що для ізоляції </a:t>
            </a:r>
            <a:r>
              <a:rPr lang="en-US" sz="1600" dirty="0" smtClean="0"/>
              <a:t>python</a:t>
            </a:r>
            <a:r>
              <a:rPr lang="uk-UA" sz="1600" dirty="0" smtClean="0"/>
              <a:t> </a:t>
            </a:r>
            <a:r>
              <a:rPr lang="uk-UA" sz="1600" dirty="0" err="1" smtClean="0"/>
              <a:t>проекта</a:t>
            </a:r>
            <a:r>
              <a:rPr lang="uk-UA" sz="1600" dirty="0"/>
              <a:t> </a:t>
            </a:r>
            <a:r>
              <a:rPr lang="uk-UA" sz="1600" dirty="0" smtClean="0"/>
              <a:t>можна </a:t>
            </a:r>
            <a:r>
              <a:rPr lang="uk-UA" sz="1600" dirty="0" err="1" smtClean="0"/>
              <a:t>використовуати</a:t>
            </a:r>
            <a:r>
              <a:rPr lang="uk-UA" sz="1600" dirty="0" smtClean="0"/>
              <a:t> віртуальні середовища. Але це досить слабка ізоляція – яка працює в світі </a:t>
            </a:r>
            <a:r>
              <a:rPr lang="en-US" sz="1600" dirty="0" smtClean="0"/>
              <a:t>python</a:t>
            </a:r>
            <a:r>
              <a:rPr lang="uk-UA" sz="1600" dirty="0" smtClean="0"/>
              <a:t>. А якщо у вас 1000 розроблених на різних мовах, працюючих у різних оточеннях із абсолютно різними вимогами до ресурсів.</a:t>
            </a:r>
          </a:p>
          <a:p>
            <a:pPr>
              <a:lnSpc>
                <a:spcPct val="150000"/>
              </a:lnSpc>
            </a:pPr>
            <a:r>
              <a:rPr lang="uk-UA" sz="1600" dirty="0" smtClean="0"/>
              <a:t>Ви розумієте всю біль адміністратора такого сервера</a:t>
            </a:r>
            <a:r>
              <a:rPr lang="en-US" sz="1600" dirty="0" smtClean="0"/>
              <a:t>? </a:t>
            </a:r>
            <a:r>
              <a:rPr lang="uk-UA" sz="1600" dirty="0" smtClean="0"/>
              <a:t>Ця проблема вимагала вирішення.</a:t>
            </a:r>
            <a:endParaRPr lang="uk-UA" sz="1600" dirty="0"/>
          </a:p>
        </p:txBody>
      </p:sp>
    </p:spTree>
    <p:extLst>
      <p:ext uri="{BB962C8B-B14F-4D97-AF65-F5344CB8AC3E}">
        <p14:creationId xmlns:p14="http://schemas.microsoft.com/office/powerpoint/2010/main" val="29414132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75438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Що таке віртуалізація і для чого.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1311045"/>
            <a:ext cx="7062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600" dirty="0" smtClean="0"/>
              <a:t>Завдання може бути ще більш ускладненим – світ має не оду операційну систему. І застосунки можуть вимагати для розгортання абсолютно різні операційні системи.</a:t>
            </a:r>
          </a:p>
          <a:p>
            <a:pPr>
              <a:lnSpc>
                <a:spcPct val="150000"/>
              </a:lnSpc>
            </a:pPr>
            <a:r>
              <a:rPr lang="uk-UA" sz="1600" dirty="0" smtClean="0"/>
              <a:t>На щастя потужність серверів постійно зростала, а інженерна думка на стояла на місті.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uk-UA" sz="1600" dirty="0" smtClean="0"/>
              <a:t>З’явились технології віртуалізації – які дозволяють на одному сервері мати декілька «віртуальних машин» - кожна із своєю операційною системою і оточенням – під кожний застосунок (або групу застосунків). </a:t>
            </a:r>
          </a:p>
          <a:p>
            <a:pPr>
              <a:lnSpc>
                <a:spcPct val="150000"/>
              </a:lnSpc>
            </a:pPr>
            <a:endParaRPr lang="uk-UA" sz="1600" dirty="0"/>
          </a:p>
          <a:p>
            <a:pPr>
              <a:lnSpc>
                <a:spcPct val="150000"/>
              </a:lnSpc>
            </a:pPr>
            <a:r>
              <a:rPr lang="uk-UA" sz="1600" dirty="0" smtClean="0"/>
              <a:t>Дуже зручно – але досить складно і «тягне» багато ресурсів – кожна віртуальна машина має свою повноцінну ОС. Доречи – це ще і вартість ліцензії.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424599"/>
            <a:ext cx="4410761" cy="44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22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75438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Що таке </a:t>
            </a:r>
            <a:r>
              <a:rPr lang="uk-UA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контейнерізація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і для чого.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681" y="1295400"/>
            <a:ext cx="7062777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600" dirty="0" smtClean="0"/>
              <a:t>Існує інша технологія створення індивідуальних умов розгортання і ефективної утилізації </a:t>
            </a:r>
            <a:r>
              <a:rPr lang="uk-UA" sz="1600" dirty="0" err="1" smtClean="0"/>
              <a:t>потужностей</a:t>
            </a:r>
            <a:r>
              <a:rPr lang="uk-UA" sz="1600" dirty="0" smtClean="0"/>
              <a:t> серверів – контейнеризація. При цьому на ОДНІЙ базовій ОС розгортається менеджер контейнерів (наприклад – на ОС </a:t>
            </a:r>
            <a:r>
              <a:rPr lang="en-US" sz="1600" dirty="0" smtClean="0"/>
              <a:t>Linux </a:t>
            </a:r>
            <a:r>
              <a:rPr lang="uk-UA" sz="1600" dirty="0" smtClean="0"/>
              <a:t>встановлюється </a:t>
            </a:r>
            <a:r>
              <a:rPr lang="en-US" sz="1600" dirty="0" err="1" smtClean="0"/>
              <a:t>docker</a:t>
            </a:r>
            <a:r>
              <a:rPr lang="uk-UA" sz="1600" dirty="0" smtClean="0"/>
              <a:t>)</a:t>
            </a:r>
            <a:r>
              <a:rPr lang="en-US" sz="1600" dirty="0" smtClean="0"/>
              <a:t>. </a:t>
            </a:r>
            <a:r>
              <a:rPr lang="uk-UA" sz="1600" dirty="0" smtClean="0"/>
              <a:t>А після цього розгортаються контейнери із застосунками.</a:t>
            </a:r>
          </a:p>
          <a:p>
            <a:pPr>
              <a:lnSpc>
                <a:spcPct val="150000"/>
              </a:lnSpc>
            </a:pPr>
            <a:endParaRPr lang="uk-UA" sz="1600" dirty="0" smtClean="0"/>
          </a:p>
          <a:p>
            <a:pPr>
              <a:lnSpc>
                <a:spcPct val="150000"/>
              </a:lnSpc>
            </a:pPr>
            <a:r>
              <a:rPr lang="uk-UA" sz="1600" dirty="0" smtClean="0"/>
              <a:t>Контейнери – значно менші ніж віртуальні машини. Тобто на одному і тому ж сервері можна розгорнути значно більше контейнерів, ніж віртуальних машин.</a:t>
            </a:r>
          </a:p>
          <a:p>
            <a:pPr>
              <a:lnSpc>
                <a:spcPct val="150000"/>
              </a:lnSpc>
            </a:pPr>
            <a:r>
              <a:rPr lang="uk-UA" sz="1600" dirty="0" smtClean="0"/>
              <a:t>Завдяки тому що вони невеликі, вони створюються і видаляються значно швидше ніж ВМ. Це відкриває шлях до короткочасного використання – «підняти сервер на одну хвилину» для виконання якогось завдання.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66" y="1140797"/>
            <a:ext cx="4566242" cy="4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997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685800" y="620280"/>
            <a:ext cx="48006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Docker.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77200" y="4800600"/>
            <a:ext cx="11862400" cy="0"/>
          </a:xfrm>
          <a:prstGeom prst="line">
            <a:avLst/>
          </a:prstGeom>
          <a:ln w="25400">
            <a:solidFill>
              <a:srgbClr val="C45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11247"/>
            <a:ext cx="4953000" cy="27860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1088603"/>
            <a:ext cx="4927600" cy="27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582" y="3779037"/>
            <a:ext cx="11378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  <a:r>
              <a:rPr lang="uk-UA" dirty="0" smtClean="0"/>
              <a:t>- платформа, яка для вирішення проблеми </a:t>
            </a:r>
            <a:r>
              <a:rPr lang="uk-UA" dirty="0" err="1" smtClean="0"/>
              <a:t>залежностей</a:t>
            </a:r>
            <a:r>
              <a:rPr lang="uk-UA" dirty="0" smtClean="0"/>
              <a:t> використовує технологію </a:t>
            </a:r>
            <a:r>
              <a:rPr lang="uk-UA" dirty="0" err="1" smtClean="0"/>
              <a:t>контейнерізації</a:t>
            </a:r>
            <a:r>
              <a:rPr lang="ru-RU" dirty="0" smtClean="0"/>
              <a:t>. </a:t>
            </a:r>
            <a:r>
              <a:rPr lang="uk-UA" dirty="0" smtClean="0"/>
              <a:t>Він розташовує</a:t>
            </a:r>
            <a:r>
              <a:rPr lang="ru-RU" dirty="0" smtClean="0"/>
              <a:t> </a:t>
            </a:r>
            <a:r>
              <a:rPr lang="ru-RU" dirty="0" err="1"/>
              <a:t>кожен</a:t>
            </a:r>
            <a:r>
              <a:rPr lang="ru-RU" dirty="0"/>
              <a:t>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 smtClean="0"/>
              <a:t>компонентів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 smtClean="0"/>
              <a:t>окремі</a:t>
            </a:r>
            <a:r>
              <a:rPr lang="ru-RU" dirty="0" smtClean="0"/>
              <a:t> </a:t>
            </a:r>
            <a:r>
              <a:rPr lang="ru-RU" dirty="0" err="1"/>
              <a:t>ізольовані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називаються</a:t>
            </a:r>
            <a:r>
              <a:rPr lang="ru-RU" dirty="0"/>
              <a:t> «контейнерами», з </a:t>
            </a:r>
            <a:r>
              <a:rPr lang="ru-RU" dirty="0" err="1"/>
              <a:t>їхніми</a:t>
            </a:r>
            <a:r>
              <a:rPr lang="ru-RU" dirty="0"/>
              <a:t> </a:t>
            </a:r>
            <a:r>
              <a:rPr lang="ru-RU" dirty="0" err="1"/>
              <a:t>персональними</a:t>
            </a:r>
            <a:r>
              <a:rPr lang="ru-RU" dirty="0"/>
              <a:t> </a:t>
            </a:r>
            <a:r>
              <a:rPr lang="ru-RU" dirty="0" err="1"/>
              <a:t>залежностями</a:t>
            </a:r>
            <a:r>
              <a:rPr lang="ru-RU" dirty="0"/>
              <a:t>. </a:t>
            </a:r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контейнери</a:t>
            </a:r>
            <a:r>
              <a:rPr lang="ru-RU" dirty="0"/>
              <a:t> все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мають</a:t>
            </a:r>
            <a:r>
              <a:rPr lang="ru-RU" dirty="0"/>
              <a:t> </a:t>
            </a:r>
            <a:r>
              <a:rPr lang="ru-RU" dirty="0" err="1"/>
              <a:t>одне</a:t>
            </a:r>
            <a:r>
              <a:rPr lang="ru-RU" dirty="0"/>
              <a:t> ядро.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893" y="4953000"/>
            <a:ext cx="11777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Питання «що краще» при порівнянні технологій контейнеризації і віртуальних машин не актуальне</a:t>
            </a:r>
            <a:r>
              <a:rPr lang="en-US" dirty="0" smtClean="0"/>
              <a:t>: </a:t>
            </a:r>
            <a:r>
              <a:rPr lang="uk-UA" dirty="0" smtClean="0"/>
              <a:t>це різні </a:t>
            </a:r>
            <a:r>
              <a:rPr lang="uk-UA" dirty="0" err="1" smtClean="0"/>
              <a:t>технолгії</a:t>
            </a:r>
            <a:r>
              <a:rPr lang="uk-UA" dirty="0" smtClean="0"/>
              <a:t> із своїми перевагами, недоліками і областями використання. Сучасні технології побудови інфраструктури </a:t>
            </a:r>
            <a:r>
              <a:rPr lang="uk-UA" dirty="0" err="1" smtClean="0"/>
              <a:t>виористовують</a:t>
            </a:r>
            <a:r>
              <a:rPr lang="uk-UA" dirty="0" smtClean="0"/>
              <a:t> обидві технології разом</a:t>
            </a:r>
            <a:r>
              <a:rPr lang="en-US" dirty="0" smtClean="0"/>
              <a:t>: </a:t>
            </a:r>
            <a:r>
              <a:rPr lang="uk-UA" dirty="0" smtClean="0"/>
              <a:t>на фізичних серверах розгортають декілька віртуальних машин, в кожній з яких розгортають контейнери </a:t>
            </a:r>
            <a:r>
              <a:rPr lang="en-US" dirty="0" smtClean="0"/>
              <a:t>Docker.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971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066800"/>
            <a:ext cx="9601200" cy="86106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Архітектура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37" y="757846"/>
            <a:ext cx="1300163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6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Архітектура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37" y="757846"/>
            <a:ext cx="1300163" cy="1300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363639"/>
            <a:ext cx="952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/>
              <a:t>Docker </a:t>
            </a:r>
            <a:r>
              <a:rPr lang="en-US" sz="1600" b="1" dirty="0" smtClean="0"/>
              <a:t>Platform</a:t>
            </a:r>
            <a:endParaRPr lang="en-US" sz="1600" b="1" dirty="0"/>
          </a:p>
          <a:p>
            <a:r>
              <a:rPr lang="uk-UA" sz="1400" dirty="0" smtClean="0"/>
              <a:t>Це </a:t>
            </a:r>
            <a:r>
              <a:rPr lang="uk-UA" sz="1400" dirty="0" err="1" smtClean="0"/>
              <a:t>программа</a:t>
            </a:r>
            <a:r>
              <a:rPr lang="uk-UA" sz="1400" dirty="0" smtClean="0"/>
              <a:t>, яка дає нам можливість пакувати застосунки в контейнери та запускати їх на серверах.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962150" y="2003562"/>
            <a:ext cx="998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1600" b="1" dirty="0"/>
              <a:t>Docker </a:t>
            </a:r>
            <a:r>
              <a:rPr lang="en-US" sz="1600" b="1" dirty="0" smtClean="0"/>
              <a:t>Engine</a:t>
            </a:r>
            <a:endParaRPr lang="ru-RU" sz="1600" b="1" dirty="0"/>
          </a:p>
          <a:p>
            <a:pPr algn="r" fontAlgn="base"/>
            <a:r>
              <a:rPr lang="uk-UA" sz="1400" dirty="0" smtClean="0"/>
              <a:t>Це клієнт-серверна програма, буває в двох варіантах – </a:t>
            </a:r>
            <a:r>
              <a:rPr lang="en-US" sz="1400" dirty="0" smtClean="0"/>
              <a:t>Docker Community Edition (CE)</a:t>
            </a:r>
            <a:r>
              <a:rPr lang="uk-UA" sz="1400" dirty="0" smtClean="0"/>
              <a:t> і </a:t>
            </a:r>
            <a:r>
              <a:rPr lang="en-US" sz="1400" dirty="0" smtClean="0"/>
              <a:t>Docker Enterprise. </a:t>
            </a:r>
            <a:r>
              <a:rPr lang="uk-UA" sz="1400" dirty="0" smtClean="0"/>
              <a:t>Ми будем користуватися  </a:t>
            </a:r>
            <a:r>
              <a:rPr lang="en-US" sz="1400" dirty="0" smtClean="0"/>
              <a:t>CE</a:t>
            </a:r>
            <a:r>
              <a:rPr lang="uk-UA" sz="1400" dirty="0" smtClean="0"/>
              <a:t> варіантом, він безкоштовний. Другий варіант дає додаткові можливості для підтримки складних систем.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01012" y="2689412"/>
            <a:ext cx="11524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600" b="1" dirty="0" err="1"/>
              <a:t>Docker</a:t>
            </a:r>
            <a:r>
              <a:rPr lang="ru-RU" sz="1600" b="1" dirty="0"/>
              <a:t> </a:t>
            </a:r>
            <a:r>
              <a:rPr lang="en-US" sz="1600" b="1" dirty="0" smtClean="0"/>
              <a:t>Client</a:t>
            </a:r>
            <a:endParaRPr lang="ru-RU" sz="1600" b="1" dirty="0"/>
          </a:p>
          <a:p>
            <a:pPr fontAlgn="base"/>
            <a:r>
              <a:rPr lang="ru-RU" sz="1400" dirty="0" err="1" smtClean="0"/>
              <a:t>Це</a:t>
            </a:r>
            <a:r>
              <a:rPr lang="en-US" sz="1400" dirty="0" smtClean="0"/>
              <a:t> </a:t>
            </a:r>
            <a:r>
              <a:rPr lang="uk-UA" sz="1400" dirty="0" smtClean="0"/>
              <a:t>основний інструмент взаємодії з </a:t>
            </a:r>
            <a:r>
              <a:rPr lang="en-US" sz="1400" dirty="0" smtClean="0"/>
              <a:t>Docker</a:t>
            </a:r>
            <a:r>
              <a:rPr lang="uk-UA" sz="1400" dirty="0" smtClean="0"/>
              <a:t>. Так, при роботі з командним рядком </a:t>
            </a:r>
            <a:r>
              <a:rPr lang="en-US" sz="1400" dirty="0" smtClean="0"/>
              <a:t>Docker (Docker CLI) – </a:t>
            </a:r>
            <a:r>
              <a:rPr lang="uk-UA" sz="1400" dirty="0" smtClean="0"/>
              <a:t>в термінал вводять команди, які починаються словом </a:t>
            </a:r>
            <a:r>
              <a:rPr lang="en-US" sz="1400" dirty="0" err="1" smtClean="0"/>
              <a:t>docker</a:t>
            </a:r>
            <a:r>
              <a:rPr lang="en-US" sz="1400" dirty="0" smtClean="0"/>
              <a:t>, </a:t>
            </a:r>
            <a:r>
              <a:rPr lang="uk-UA" sz="1400" dirty="0" smtClean="0"/>
              <a:t>звертаються саме до клієнта. Далі вже клієнт працює з </a:t>
            </a:r>
            <a:r>
              <a:rPr lang="en-US" sz="1400" dirty="0" smtClean="0"/>
              <a:t>API Docker </a:t>
            </a:r>
            <a:r>
              <a:rPr lang="uk-UA" sz="1400" dirty="0" smtClean="0"/>
              <a:t>для </a:t>
            </a:r>
            <a:r>
              <a:rPr lang="uk-UA" sz="1400" dirty="0" err="1" smtClean="0"/>
              <a:t>відпраки</a:t>
            </a:r>
            <a:r>
              <a:rPr lang="uk-UA" sz="1400" dirty="0" smtClean="0"/>
              <a:t> команд демону </a:t>
            </a:r>
            <a:r>
              <a:rPr lang="en-US" sz="1400" dirty="0" smtClean="0"/>
              <a:t>Docker</a:t>
            </a:r>
            <a:r>
              <a:rPr lang="uk-UA" sz="1400" dirty="0" smtClean="0"/>
              <a:t>.</a:t>
            </a: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57462" y="3376865"/>
            <a:ext cx="937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1600" b="1" dirty="0"/>
              <a:t>Docker </a:t>
            </a:r>
            <a:r>
              <a:rPr lang="en-US" sz="1600" b="1" dirty="0" smtClean="0"/>
              <a:t>Daemon</a:t>
            </a:r>
            <a:endParaRPr lang="ru-RU" sz="1600" b="1" dirty="0"/>
          </a:p>
          <a:p>
            <a:pPr algn="r" fontAlgn="base"/>
            <a:r>
              <a:rPr lang="ru-RU" sz="1400" dirty="0" err="1"/>
              <a:t>Це</a:t>
            </a:r>
            <a:r>
              <a:rPr lang="ru-RU" sz="1400" dirty="0"/>
              <a:t> </a:t>
            </a:r>
            <a:r>
              <a:rPr lang="uk-UA" sz="1400" dirty="0" smtClean="0"/>
              <a:t>сервер </a:t>
            </a:r>
            <a:r>
              <a:rPr lang="en-US" sz="1400" dirty="0" smtClean="0"/>
              <a:t>Docker</a:t>
            </a:r>
            <a:r>
              <a:rPr lang="uk-UA" sz="1400" dirty="0" smtClean="0"/>
              <a:t>, який очікує запити до </a:t>
            </a:r>
            <a:r>
              <a:rPr lang="en-US" sz="1400" dirty="0" smtClean="0"/>
              <a:t>API Docker</a:t>
            </a:r>
            <a:r>
              <a:rPr lang="uk-UA" sz="1400" dirty="0" smtClean="0"/>
              <a:t>. Демон </a:t>
            </a:r>
            <a:r>
              <a:rPr lang="en-US" sz="1400" dirty="0" smtClean="0"/>
              <a:t>Docker </a:t>
            </a:r>
            <a:r>
              <a:rPr lang="uk-UA" sz="1400" dirty="0" smtClean="0"/>
              <a:t>керує образами, контейнерами, мережами і томами.</a:t>
            </a:r>
            <a:endParaRPr lang="ru-R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20062" y="3870631"/>
            <a:ext cx="117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/>
              <a:t>Docker </a:t>
            </a:r>
            <a:r>
              <a:rPr lang="en-US" sz="1600" b="1" dirty="0" smtClean="0"/>
              <a:t>Volumes</a:t>
            </a:r>
            <a:endParaRPr lang="en-US" sz="1600" b="1" dirty="0"/>
          </a:p>
          <a:p>
            <a:pPr fontAlgn="base"/>
            <a:r>
              <a:rPr lang="uk-UA" sz="1400" dirty="0" smtClean="0"/>
              <a:t>Тома </a:t>
            </a:r>
            <a:r>
              <a:rPr lang="en-US" sz="1400" dirty="0" smtClean="0"/>
              <a:t>Docker </a:t>
            </a:r>
            <a:r>
              <a:rPr lang="uk-UA" sz="1400" dirty="0" smtClean="0"/>
              <a:t>є найбільш переважним механізмом постійного зберігання даних які споживаються або генеруються додатками.</a:t>
            </a:r>
            <a:endParaRPr lang="ru-RU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576512" y="4334972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1600" b="1" dirty="0"/>
              <a:t>Docker </a:t>
            </a:r>
            <a:r>
              <a:rPr lang="en-US" sz="1600" b="1" dirty="0" smtClean="0"/>
              <a:t>Repository</a:t>
            </a:r>
            <a:endParaRPr lang="ru-RU" sz="1600" b="1" dirty="0"/>
          </a:p>
          <a:p>
            <a:pPr algn="r" fontAlgn="base"/>
            <a:r>
              <a:rPr lang="ru-RU" sz="1400" dirty="0" err="1" smtClean="0"/>
              <a:t>Репозиторієм</a:t>
            </a:r>
            <a:r>
              <a:rPr lang="ru-RU" sz="1400" dirty="0" smtClean="0"/>
              <a:t> </a:t>
            </a:r>
            <a:r>
              <a:rPr lang="en-US" sz="1400" dirty="0" smtClean="0"/>
              <a:t>Docker</a:t>
            </a:r>
            <a:r>
              <a:rPr lang="uk-UA" sz="1400" dirty="0" smtClean="0"/>
              <a:t> називають набір образів </a:t>
            </a:r>
            <a:r>
              <a:rPr lang="en-US" sz="1400" dirty="0" smtClean="0"/>
              <a:t>Docker</a:t>
            </a:r>
            <a:r>
              <a:rPr lang="uk-UA" sz="1400" dirty="0" smtClean="0"/>
              <a:t>, деякі з яких мають однакові імена та різні теги. Теги – це ідентифікатори образів. Зазвичай у </a:t>
            </a:r>
            <a:r>
              <a:rPr lang="uk-UA" sz="1400" dirty="0" err="1" smtClean="0"/>
              <a:t>репозиторіях</a:t>
            </a:r>
            <a:r>
              <a:rPr lang="uk-UA" sz="1400" dirty="0" smtClean="0"/>
              <a:t> зберігаються різні версії тих самих образів.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6015695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Архітектура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37" y="757846"/>
            <a:ext cx="1300163" cy="1300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363639"/>
            <a:ext cx="952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b="1" dirty="0"/>
              <a:t>Docker </a:t>
            </a:r>
            <a:r>
              <a:rPr lang="en-US" sz="1600" b="1" dirty="0" smtClean="0"/>
              <a:t>Networking</a:t>
            </a:r>
            <a:endParaRPr lang="en-US" sz="1600" b="1" dirty="0"/>
          </a:p>
          <a:p>
            <a:r>
              <a:rPr lang="uk-UA" sz="1400" dirty="0" smtClean="0"/>
              <a:t>Це</a:t>
            </a:r>
            <a:r>
              <a:rPr lang="en-US" sz="1400" dirty="0" smtClean="0"/>
              <a:t> </a:t>
            </a:r>
            <a:r>
              <a:rPr lang="uk-UA" sz="1400" dirty="0" smtClean="0"/>
              <a:t>механізм, який дозволяє організовувати зв’язок між контейнерами </a:t>
            </a:r>
            <a:r>
              <a:rPr lang="en-US" sz="1400" dirty="0" smtClean="0"/>
              <a:t>Docker. </a:t>
            </a:r>
            <a:r>
              <a:rPr lang="uk-UA" sz="1400" dirty="0" smtClean="0"/>
              <a:t> З’єднані за допомогою мережі контейнери можуть виконуватися на тому самому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 або на різних </a:t>
            </a:r>
            <a:r>
              <a:rPr lang="uk-UA" sz="1400" dirty="0" err="1" smtClean="0"/>
              <a:t>хостах</a:t>
            </a:r>
            <a:r>
              <a:rPr lang="uk-UA" sz="1400" dirty="0" smtClean="0"/>
              <a:t>. Докладніше про це </a:t>
            </a:r>
            <a:r>
              <a:rPr lang="uk-UA" sz="1400" dirty="0" smtClean="0">
                <a:hlinkClick r:id="rId4"/>
              </a:rPr>
              <a:t>тут</a:t>
            </a:r>
            <a:r>
              <a:rPr lang="uk-UA" sz="1400" dirty="0" smtClean="0"/>
              <a:t>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449795"/>
            <a:ext cx="998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1600" b="1" dirty="0"/>
              <a:t>Docker </a:t>
            </a:r>
            <a:r>
              <a:rPr lang="en-US" sz="1600" b="1" dirty="0" smtClean="0"/>
              <a:t>Compose</a:t>
            </a:r>
            <a:endParaRPr lang="ru-RU" sz="1600" b="1" dirty="0"/>
          </a:p>
          <a:p>
            <a:pPr algn="r" fontAlgn="base"/>
            <a:r>
              <a:rPr lang="uk-UA" sz="1400" dirty="0" smtClean="0"/>
              <a:t>Це</a:t>
            </a:r>
            <a:r>
              <a:rPr lang="en-US" sz="1400" dirty="0" smtClean="0"/>
              <a:t> </a:t>
            </a:r>
            <a:r>
              <a:rPr lang="uk-UA" sz="1400" dirty="0" smtClean="0"/>
              <a:t>інструмент, який спрощує розгортання програм, для роботи яких потрібно декілька контейнерів </a:t>
            </a:r>
            <a:r>
              <a:rPr lang="en-US" sz="1400" dirty="0" smtClean="0"/>
              <a:t>Docker. Docker Compose </a:t>
            </a:r>
            <a:r>
              <a:rPr lang="uk-UA" sz="1400" dirty="0" smtClean="0"/>
              <a:t>дозволяє виконувати команди, які описуються у файлі </a:t>
            </a:r>
            <a:r>
              <a:rPr lang="en-US" sz="1400" dirty="0" err="1" smtClean="0"/>
              <a:t>docker-compose.yml</a:t>
            </a:r>
            <a:r>
              <a:rPr lang="uk-UA" sz="1400" dirty="0" smtClean="0"/>
              <a:t>. Інтерфейс командного рядка </a:t>
            </a:r>
            <a:r>
              <a:rPr lang="en-US" sz="1400" dirty="0" smtClean="0"/>
              <a:t>Docker Compose </a:t>
            </a:r>
            <a:r>
              <a:rPr lang="uk-UA" sz="1400" dirty="0" smtClean="0"/>
              <a:t>спрощує взаємодію з </a:t>
            </a:r>
            <a:r>
              <a:rPr lang="uk-UA" sz="1400" dirty="0" err="1" smtClean="0"/>
              <a:t>багатоконтейнерними</a:t>
            </a:r>
            <a:r>
              <a:rPr lang="uk-UA" sz="1400" dirty="0" smtClean="0"/>
              <a:t> програмами. Встановлюється тоді коли ви встановлюєте </a:t>
            </a:r>
            <a:r>
              <a:rPr lang="en-US" sz="1400" dirty="0" smtClean="0"/>
              <a:t>Docker.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3819561"/>
            <a:ext cx="11524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600" b="1" dirty="0" err="1"/>
              <a:t>Docker</a:t>
            </a:r>
            <a:r>
              <a:rPr lang="ru-RU" sz="1600" b="1" dirty="0"/>
              <a:t> </a:t>
            </a:r>
            <a:r>
              <a:rPr lang="en-US" sz="1600" b="1" dirty="0" smtClean="0"/>
              <a:t>Swarm</a:t>
            </a:r>
            <a:endParaRPr lang="ru-RU" sz="1600" b="1" dirty="0"/>
          </a:p>
          <a:p>
            <a:pPr fontAlgn="base"/>
            <a:r>
              <a:rPr lang="ru-RU" sz="1400" dirty="0" err="1" smtClean="0"/>
              <a:t>Це</a:t>
            </a:r>
            <a:r>
              <a:rPr lang="en-US" sz="1400" dirty="0" smtClean="0"/>
              <a:t> </a:t>
            </a:r>
            <a:r>
              <a:rPr lang="uk-UA" sz="1400" dirty="0" smtClean="0"/>
              <a:t>рішення яке призначене для управління контейнерними розгортаннями (є термін спеціальний – «</a:t>
            </a:r>
            <a:r>
              <a:rPr lang="uk-UA" sz="1400" dirty="0" err="1" smtClean="0"/>
              <a:t>оркестрація</a:t>
            </a:r>
            <a:r>
              <a:rPr lang="uk-UA" sz="1400" dirty="0" smtClean="0"/>
              <a:t> контейнерів»). Ми не будемо цім користуватися і якщо ви дуже добре не розумієте для чого вам це – не чіпайте)</a:t>
            </a:r>
            <a:endParaRPr lang="ru-RU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4726284"/>
            <a:ext cx="9372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1600" b="1" dirty="0"/>
              <a:t>Docker </a:t>
            </a:r>
            <a:r>
              <a:rPr lang="en-US" sz="1600" b="1" dirty="0" smtClean="0"/>
              <a:t>Services</a:t>
            </a:r>
            <a:endParaRPr lang="ru-RU" sz="1600" b="1" dirty="0"/>
          </a:p>
          <a:p>
            <a:pPr algn="r" fontAlgn="base"/>
            <a:r>
              <a:rPr lang="ru-RU" sz="1400" dirty="0" err="1"/>
              <a:t>Це</a:t>
            </a:r>
            <a:r>
              <a:rPr lang="ru-RU" sz="1400" dirty="0"/>
              <a:t> </a:t>
            </a:r>
            <a:r>
              <a:rPr lang="uk-UA" sz="1400" dirty="0" smtClean="0"/>
              <a:t>різні частини розподіленої програми. Документація говорить про це так</a:t>
            </a:r>
            <a:r>
              <a:rPr lang="en-US" sz="1400" dirty="0" smtClean="0"/>
              <a:t>: </a:t>
            </a:r>
            <a:r>
              <a:rPr lang="uk-UA" sz="1400" dirty="0" smtClean="0"/>
              <a:t>сервіси це лише «контейнери в </a:t>
            </a:r>
            <a:r>
              <a:rPr lang="uk-UA" sz="1400" dirty="0" err="1" smtClean="0"/>
              <a:t>продакшені</a:t>
            </a:r>
            <a:r>
              <a:rPr lang="uk-UA" sz="1400" dirty="0" smtClean="0"/>
              <a:t>». В межах сервісу виконується лише один образ, але сервіс визначає те, як саме виконується образ. Наприклад – які порти використовувати, скільки реплік контейнера треба мати щоб забезпечити необхідну потужність і </a:t>
            </a:r>
            <a:r>
              <a:rPr lang="uk-UA" sz="1400" dirty="0" err="1" smtClean="0"/>
              <a:t>т.д</a:t>
            </a:r>
            <a:r>
              <a:rPr lang="uk-UA" sz="1400" dirty="0" smtClean="0"/>
              <a:t>. </a:t>
            </a:r>
            <a:r>
              <a:rPr lang="uk-UA" sz="1400" dirty="0" err="1" smtClean="0"/>
              <a:t>Маштабування</a:t>
            </a:r>
            <a:r>
              <a:rPr lang="uk-UA" sz="1400" dirty="0" smtClean="0"/>
              <a:t> сервісів передбачає зміну кількості екземплярів контейнера, в яких працює певна програма, завдяки чому сервісу надається стільки системних ресурсів, скільки йому потрібно для вирішення завдання.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7877671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685800" y="620280"/>
            <a:ext cx="48006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Docker.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77200" y="5029200"/>
            <a:ext cx="11862400" cy="0"/>
          </a:xfrm>
          <a:prstGeom prst="line">
            <a:avLst/>
          </a:prstGeom>
          <a:ln w="25400">
            <a:solidFill>
              <a:srgbClr val="C45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9444" y="1272429"/>
            <a:ext cx="1137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</a:t>
            </a:r>
            <a:r>
              <a:rPr lang="uk-UA" dirty="0"/>
              <a:t> </a:t>
            </a:r>
            <a:r>
              <a:rPr lang="uk-UA" dirty="0" smtClean="0"/>
              <a:t>створює контейнер з образу. Образ – це як </a:t>
            </a:r>
            <a:r>
              <a:rPr lang="uk-UA" dirty="0" err="1" smtClean="0"/>
              <a:t>щаблон</a:t>
            </a:r>
            <a:r>
              <a:rPr lang="uk-UA" dirty="0" smtClean="0"/>
              <a:t> програми та її середовища. </a:t>
            </a:r>
            <a:r>
              <a:rPr lang="ru-RU" dirty="0"/>
              <a:t>Ми </a:t>
            </a:r>
            <a:r>
              <a:rPr lang="ru-RU" dirty="0" err="1"/>
              <a:t>можемо</a:t>
            </a:r>
            <a:r>
              <a:rPr lang="ru-RU" dirty="0"/>
              <a:t> </a:t>
            </a:r>
            <a:r>
              <a:rPr lang="ru-RU" dirty="0" err="1" smtClean="0"/>
              <a:t>розгортати</a:t>
            </a:r>
            <a:r>
              <a:rPr lang="ru-RU" dirty="0" smtClean="0"/>
              <a:t> </a:t>
            </a:r>
            <a:r>
              <a:rPr lang="ru-RU" dirty="0" err="1" smtClean="0"/>
              <a:t>кілька</a:t>
            </a:r>
            <a:r>
              <a:rPr lang="ru-RU" dirty="0" smtClean="0"/>
              <a:t> </a:t>
            </a:r>
            <a:r>
              <a:rPr lang="ru-RU" dirty="0" err="1"/>
              <a:t>контейнерів</a:t>
            </a:r>
            <a:r>
              <a:rPr lang="ru-RU" dirty="0"/>
              <a:t> </a:t>
            </a:r>
            <a:r>
              <a:rPr lang="ru-RU" dirty="0" smtClean="0"/>
              <a:t>з образу.</a:t>
            </a:r>
            <a:r>
              <a:rPr lang="ru-RU" dirty="0"/>
              <a:t> Образ </a:t>
            </a:r>
            <a:r>
              <a:rPr lang="ru-RU" dirty="0" err="1"/>
              <a:t>містить</a:t>
            </a:r>
            <a:r>
              <a:rPr lang="ru-RU" dirty="0"/>
              <a:t> усе </a:t>
            </a:r>
            <a:r>
              <a:rPr lang="ru-RU" dirty="0" err="1"/>
              <a:t>необхідне</a:t>
            </a:r>
            <a:r>
              <a:rPr lang="ru-RU" dirty="0"/>
              <a:t> для запуску </a:t>
            </a:r>
            <a:r>
              <a:rPr lang="ru-RU" dirty="0" err="1"/>
              <a:t>програми</a:t>
            </a:r>
            <a:r>
              <a:rPr lang="ru-RU" dirty="0"/>
              <a:t>, для </a:t>
            </a:r>
            <a:r>
              <a:rPr lang="ru-RU" dirty="0" err="1"/>
              <a:t>якої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створений</a:t>
            </a:r>
            <a:r>
              <a:rPr lang="ru-RU" dirty="0"/>
              <a:t>, </a:t>
            </a:r>
            <a:r>
              <a:rPr lang="ru-RU" dirty="0" err="1"/>
              <a:t>включаючи</a:t>
            </a:r>
            <a:r>
              <a:rPr lang="ru-RU" dirty="0"/>
              <a:t> </a:t>
            </a:r>
            <a:r>
              <a:rPr lang="ru-RU" dirty="0" err="1"/>
              <a:t>вихідний</a:t>
            </a:r>
            <a:r>
              <a:rPr lang="ru-RU" dirty="0"/>
              <a:t> код, </a:t>
            </a:r>
            <a:r>
              <a:rPr lang="ru-RU" dirty="0" err="1"/>
              <a:t>бібліотеки</a:t>
            </a:r>
            <a:r>
              <a:rPr lang="ru-RU" dirty="0"/>
              <a:t>, </a:t>
            </a:r>
            <a:r>
              <a:rPr lang="ru-RU" dirty="0" err="1"/>
              <a:t>файли</a:t>
            </a:r>
            <a:r>
              <a:rPr lang="ru-RU" dirty="0"/>
              <a:t> </a:t>
            </a:r>
            <a:r>
              <a:rPr lang="ru-RU" dirty="0" err="1"/>
              <a:t>конфігурації</a:t>
            </a:r>
            <a:r>
              <a:rPr lang="ru-RU" dirty="0"/>
              <a:t> та </a:t>
            </a:r>
            <a:r>
              <a:rPr lang="ru-RU" dirty="0" err="1"/>
              <a:t>змінні</a:t>
            </a:r>
            <a:r>
              <a:rPr lang="ru-RU" dirty="0"/>
              <a:t> </a:t>
            </a:r>
            <a:r>
              <a:rPr lang="ru-RU" dirty="0" err="1"/>
              <a:t>середовища</a:t>
            </a:r>
            <a:r>
              <a:rPr lang="ru-RU" dirty="0"/>
              <a:t>. </a:t>
            </a:r>
            <a:r>
              <a:rPr lang="en-US" dirty="0" smtClean="0"/>
              <a:t>Docker-</a:t>
            </a:r>
            <a:r>
              <a:rPr lang="uk-UA" dirty="0" smtClean="0"/>
              <a:t>контейнер</a:t>
            </a:r>
            <a:r>
              <a:rPr lang="ru-RU" dirty="0" smtClean="0"/>
              <a:t> </a:t>
            </a:r>
            <a:r>
              <a:rPr lang="ru-RU" dirty="0"/>
              <a:t>є </a:t>
            </a:r>
            <a:r>
              <a:rPr lang="ru-RU" dirty="0" err="1"/>
              <a:t>екземпляром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образу </a:t>
            </a:r>
            <a:r>
              <a:rPr lang="ru-RU" dirty="0" err="1"/>
              <a:t>під</a:t>
            </a:r>
            <a:r>
              <a:rPr lang="ru-RU" dirty="0"/>
              <a:t> час </a:t>
            </a:r>
            <a:r>
              <a:rPr lang="ru-RU" dirty="0" err="1"/>
              <a:t>виконання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9479" y="5222656"/>
            <a:ext cx="11777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Тобто – щоб запустити наш застосунок у контейнері – нам потрібен образ. Для того щоб створити образ на платформі </a:t>
            </a:r>
            <a:r>
              <a:rPr lang="en-US" dirty="0" smtClean="0"/>
              <a:t>Docker </a:t>
            </a:r>
            <a:r>
              <a:rPr lang="uk-UA" dirty="0" smtClean="0"/>
              <a:t>використовується </a:t>
            </a:r>
            <a:r>
              <a:rPr lang="en-US" dirty="0" err="1" smtClean="0"/>
              <a:t>Dockerfile</a:t>
            </a:r>
            <a:r>
              <a:rPr lang="en-US" dirty="0" smtClean="0"/>
              <a:t>. </a:t>
            </a:r>
            <a:r>
              <a:rPr lang="uk-UA" dirty="0" smtClean="0"/>
              <a:t>Що це за файл і як його створити – дивимось далі.</a:t>
            </a:r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36055"/>
            <a:ext cx="2385889" cy="2385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6114" y="2764067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Образ </a:t>
            </a:r>
            <a:r>
              <a:rPr lang="en-US" dirty="0"/>
              <a:t>Docker —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надпотужний</a:t>
            </a:r>
            <a:r>
              <a:rPr lang="ru-RU" dirty="0"/>
              <a:t> </a:t>
            </a:r>
            <a:r>
              <a:rPr lang="ru-RU" dirty="0" err="1"/>
              <a:t>механізм</a:t>
            </a:r>
            <a:r>
              <a:rPr lang="ru-RU" dirty="0"/>
              <a:t>, коли </a:t>
            </a:r>
            <a:r>
              <a:rPr lang="ru-RU" dirty="0" err="1"/>
              <a:t>йдеться</a:t>
            </a:r>
            <a:r>
              <a:rPr lang="ru-RU" dirty="0"/>
              <a:t> про </a:t>
            </a:r>
            <a:r>
              <a:rPr lang="ru-RU" dirty="0" err="1"/>
              <a:t>масштабування</a:t>
            </a:r>
            <a:r>
              <a:rPr lang="ru-RU" dirty="0"/>
              <a:t> </a:t>
            </a:r>
            <a:r>
              <a:rPr lang="ru-RU" dirty="0" err="1"/>
              <a:t>вашої</a:t>
            </a:r>
            <a:r>
              <a:rPr lang="ru-RU" dirty="0"/>
              <a:t> </a:t>
            </a:r>
            <a:r>
              <a:rPr lang="ru-RU" dirty="0" err="1"/>
              <a:t>програми</a:t>
            </a:r>
            <a:r>
              <a:rPr lang="ru-RU" dirty="0"/>
              <a:t>. З одного </a:t>
            </a:r>
            <a:r>
              <a:rPr lang="ru-RU" dirty="0" err="1"/>
              <a:t>зображення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запускати</a:t>
            </a:r>
            <a:r>
              <a:rPr lang="ru-RU" dirty="0"/>
              <a:t>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завгодно</a:t>
            </a:r>
            <a:r>
              <a:rPr lang="ru-RU" dirty="0"/>
              <a:t> </a:t>
            </a:r>
            <a:r>
              <a:rPr lang="ru-RU" dirty="0" err="1"/>
              <a:t>контейнерів</a:t>
            </a:r>
            <a:r>
              <a:rPr lang="ru-RU" dirty="0"/>
              <a:t> — </a:t>
            </a:r>
            <a:r>
              <a:rPr lang="ru-RU" dirty="0" err="1"/>
              <a:t>усі</a:t>
            </a:r>
            <a:r>
              <a:rPr lang="ru-RU" dirty="0"/>
              <a:t> </a:t>
            </a:r>
            <a:r>
              <a:rPr lang="ru-RU" dirty="0" err="1"/>
              <a:t>контейнери</a:t>
            </a:r>
            <a:r>
              <a:rPr lang="ru-RU" dirty="0"/>
              <a:t> </a:t>
            </a:r>
            <a:r>
              <a:rPr lang="ru-RU" dirty="0" err="1"/>
              <a:t>підтримуватимуть</a:t>
            </a:r>
            <a:r>
              <a:rPr lang="ru-RU" dirty="0"/>
              <a:t> </a:t>
            </a:r>
            <a:r>
              <a:rPr lang="ru-RU" dirty="0" err="1"/>
              <a:t>однакові</a:t>
            </a:r>
            <a:r>
              <a:rPr lang="ru-RU" dirty="0"/>
              <a:t> </a:t>
            </a:r>
            <a:r>
              <a:rPr lang="ru-RU" dirty="0" err="1"/>
              <a:t>залежності</a:t>
            </a:r>
            <a:r>
              <a:rPr lang="ru-RU" dirty="0"/>
              <a:t>. 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використовуєте</a:t>
            </a:r>
            <a:r>
              <a:rPr lang="ru-RU" dirty="0"/>
              <a:t> оркестратор </a:t>
            </a:r>
            <a:r>
              <a:rPr lang="ru-RU" dirty="0" err="1"/>
              <a:t>контейнерів</a:t>
            </a:r>
            <a:r>
              <a:rPr lang="ru-RU" dirty="0"/>
              <a:t>, як -от </a:t>
            </a:r>
            <a:r>
              <a:rPr lang="en-US" u="sng" dirty="0">
                <a:hlinkClick r:id="rId4"/>
              </a:rPr>
              <a:t>Kubernetes</a:t>
            </a:r>
            <a:r>
              <a:rPr lang="en-US" dirty="0">
                <a:hlinkClick r:id="rId4"/>
              </a:rPr>
              <a:t> </a:t>
            </a:r>
            <a:r>
              <a:rPr lang="en-US" dirty="0"/>
              <a:t>, </a:t>
            </a:r>
            <a:r>
              <a:rPr lang="ru-RU" dirty="0"/>
              <a:t>вам </a:t>
            </a:r>
            <a:r>
              <a:rPr lang="ru-RU" dirty="0" err="1"/>
              <a:t>потрібно</a:t>
            </a:r>
            <a:r>
              <a:rPr lang="ru-RU" dirty="0"/>
              <a:t> просто </a:t>
            </a:r>
            <a:r>
              <a:rPr lang="ru-RU" dirty="0" err="1"/>
              <a:t>вказати</a:t>
            </a:r>
            <a:r>
              <a:rPr lang="ru-RU" dirty="0"/>
              <a:t>, </a:t>
            </a:r>
            <a:r>
              <a:rPr lang="ru-RU" dirty="0" err="1"/>
              <a:t>скільки</a:t>
            </a:r>
            <a:r>
              <a:rPr lang="ru-RU" dirty="0"/>
              <a:t> </a:t>
            </a:r>
            <a:r>
              <a:rPr lang="ru-RU" dirty="0" err="1"/>
              <a:t>контейнерів</a:t>
            </a:r>
            <a:r>
              <a:rPr lang="ru-RU" dirty="0"/>
              <a:t> </a:t>
            </a:r>
            <a:r>
              <a:rPr lang="ru-RU" dirty="0" err="1"/>
              <a:t>ви</a:t>
            </a:r>
            <a:r>
              <a:rPr lang="ru-RU" dirty="0"/>
              <a:t> </a:t>
            </a:r>
            <a:r>
              <a:rPr lang="ru-RU" dirty="0" err="1"/>
              <a:t>хочете</a:t>
            </a:r>
            <a:r>
              <a:rPr lang="ru-RU" dirty="0"/>
              <a:t> для </a:t>
            </a:r>
            <a:r>
              <a:rPr lang="ru-RU" dirty="0" err="1"/>
              <a:t>певного</a:t>
            </a:r>
            <a:r>
              <a:rPr lang="ru-RU" dirty="0"/>
              <a:t> </a:t>
            </a:r>
            <a:r>
              <a:rPr lang="ru-RU" dirty="0" err="1"/>
              <a:t>зображення</a:t>
            </a:r>
            <a:r>
              <a:rPr lang="ru-RU" dirty="0"/>
              <a:t>, і оркестратор створить і </a:t>
            </a:r>
            <a:r>
              <a:rPr lang="ru-RU" dirty="0" err="1"/>
              <a:t>підтримуватиме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на </a:t>
            </a:r>
            <a:r>
              <a:rPr lang="ru-RU" dirty="0" err="1"/>
              <a:t>всіх</a:t>
            </a:r>
            <a:r>
              <a:rPr lang="ru-RU" dirty="0"/>
              <a:t> ваших серверах </a:t>
            </a:r>
            <a:r>
              <a:rPr lang="en-US" dirty="0"/>
              <a:t>Docker.</a:t>
            </a:r>
          </a:p>
        </p:txBody>
      </p:sp>
    </p:spTree>
    <p:extLst>
      <p:ext uri="{BB962C8B-B14F-4D97-AF65-F5344CB8AC3E}">
        <p14:creationId xmlns:p14="http://schemas.microsoft.com/office/powerpoint/2010/main" val="24850397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Прямоугольник 1"/>
          <p:cNvSpPr/>
          <p:nvPr/>
        </p:nvSpPr>
        <p:spPr>
          <a:xfrm>
            <a:off x="4173558" y="1623395"/>
            <a:ext cx="457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Костянтин </a:t>
            </a:r>
            <a:r>
              <a:rPr lang="uk-UA" sz="24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Зівенко</a:t>
            </a:r>
            <a:endParaRPr lang="ru-RU" sz="24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ython backend developer</a:t>
            </a:r>
            <a:r>
              <a:rPr lang="uk-UA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waylight.me</a:t>
            </a:r>
            <a:endParaRPr lang="uk-UA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uk-UA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</a:t>
            </a:r>
            <a:r>
              <a:rPr lang="uk-UA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ренер  курсу «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 developer</a:t>
            </a:r>
            <a:r>
              <a:rPr lang="uk-UA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»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</a:t>
            </a:r>
            <a:r>
              <a:rPr lang="en-US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CBS</a:t>
            </a:r>
            <a:endParaRPr lang="en-US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69" y="3112146"/>
            <a:ext cx="188624" cy="1886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62400" y="3019893"/>
            <a:ext cx="2497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п</a:t>
            </a: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осилання на профіль тут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98" y="1276023"/>
            <a:ext cx="2870635" cy="430595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69" y="3507580"/>
            <a:ext cx="233363" cy="233363"/>
          </a:xfrm>
          <a:prstGeom prst="rect">
            <a:avLst/>
          </a:prstGeom>
        </p:spPr>
      </p:pic>
      <p:sp>
        <p:nvSpPr>
          <p:cNvPr id="22" name="Rectangle 8"/>
          <p:cNvSpPr/>
          <p:nvPr/>
        </p:nvSpPr>
        <p:spPr>
          <a:xfrm>
            <a:off x="3973112" y="3446749"/>
            <a:ext cx="2497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п</a:t>
            </a: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осилання на профіль тут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3666321" y="4572000"/>
            <a:ext cx="8382000" cy="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119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5181600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Як створити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образ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656" y="666893"/>
            <a:ext cx="1009507" cy="1009507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6200" y="1668538"/>
            <a:ext cx="10890198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 є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результатом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процесу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їх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складання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а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контейнери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це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виконуються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У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самому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серці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 є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файли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Dockerfile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Подібні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файли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повідомляють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збирати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основі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яких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створюються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контейнери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Кожному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відповідає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файл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називається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Dockerfile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запуску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команди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 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docker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build</a:t>
            </a:r>
            <a:r>
              <a:rPr kumimoji="0" lang="uk-UA" altLang="en-US" sz="14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створення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нового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мається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увазі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Dockerfile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знаходиться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у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поточній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робочій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директорії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цей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файл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знаходиться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іншому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місці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його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розташування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можна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вказати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з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використанням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прапора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 -f.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Контейнери</a:t>
            </a:r>
            <a:r>
              <a:rPr kumimoji="0" lang="uk-UA" altLang="en-US" sz="1400" b="0" i="0" u="none" strike="noStrike" cap="none" normalizeH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складаються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з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шарів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Кожен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крім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останнього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знаходиться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поверх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решти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призначений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тільки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читання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Dockerfile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повідомляє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системі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Docker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порядку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треба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додати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Кожен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насправді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це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лише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файл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описує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зміну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стану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у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порівнянні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з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тим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станом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в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якому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він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перебував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після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додавання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попереднього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У Unix,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до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речі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практично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все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завгодно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–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це</a:t>
            </a:r>
            <a:r>
              <a:rPr kumimoji="0" lang="uk-UA" altLang="en-US" sz="1400" b="0" i="0" u="none" strike="noStrike" cap="none" normalizeH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файл.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Базовий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це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є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вихідним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шаром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або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шарами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)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образу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що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створюється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.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Базовий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образ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ще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називають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</a:rPr>
              <a:t>батьківським</a:t>
            </a:r>
            <a:r>
              <a:rPr lang="uk-UA" altLang="en-US" sz="1400" dirty="0">
                <a:solidFill>
                  <a:srgbClr val="111111"/>
                </a:solidFill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4953000"/>
            <a:ext cx="11891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/>
              <a:t>Про </a:t>
            </a:r>
            <a:r>
              <a:rPr lang="en-US" b="1" dirty="0" err="1" smtClean="0"/>
              <a:t>Dockerfile</a:t>
            </a:r>
            <a:endParaRPr lang="en-US" b="1" dirty="0" smtClean="0"/>
          </a:p>
          <a:p>
            <a:r>
              <a:rPr lang="ru-RU" sz="1400" dirty="0"/>
              <a:t>У файлах </a:t>
            </a:r>
            <a:r>
              <a:rPr lang="en-US" sz="1400" dirty="0" err="1"/>
              <a:t>Dockerfile</a:t>
            </a:r>
            <a:r>
              <a:rPr lang="en-US" sz="1400" dirty="0"/>
              <a:t> </a:t>
            </a:r>
            <a:r>
              <a:rPr lang="ru-RU" sz="1400" dirty="0" err="1"/>
              <a:t>містяться</a:t>
            </a:r>
            <a:r>
              <a:rPr lang="ru-RU" sz="1400" dirty="0"/>
              <a:t> </a:t>
            </a:r>
            <a:r>
              <a:rPr lang="ru-RU" sz="1400" dirty="0" err="1"/>
              <a:t>інструкції</a:t>
            </a:r>
            <a:r>
              <a:rPr lang="ru-RU" sz="1400" dirty="0"/>
              <a:t> </a:t>
            </a:r>
            <a:r>
              <a:rPr lang="ru-RU" sz="1400" dirty="0" err="1"/>
              <a:t>щодо</a:t>
            </a:r>
            <a:r>
              <a:rPr lang="ru-RU" sz="1400" dirty="0"/>
              <a:t> </a:t>
            </a:r>
            <a:r>
              <a:rPr lang="ru-RU" sz="1400" dirty="0" err="1"/>
              <a:t>створення</a:t>
            </a:r>
            <a:r>
              <a:rPr lang="ru-RU" sz="1400" dirty="0"/>
              <a:t> образу. З них, </a:t>
            </a:r>
            <a:r>
              <a:rPr lang="ru-RU" sz="1400" dirty="0" err="1"/>
              <a:t>набраних</a:t>
            </a:r>
            <a:r>
              <a:rPr lang="ru-RU" sz="1400" dirty="0"/>
              <a:t> великими </a:t>
            </a:r>
            <a:r>
              <a:rPr lang="ru-RU" sz="1400" dirty="0" err="1"/>
              <a:t>літерами</a:t>
            </a:r>
            <a:r>
              <a:rPr lang="ru-RU" sz="1400" dirty="0"/>
              <a:t>, </a:t>
            </a:r>
            <a:r>
              <a:rPr lang="ru-RU" sz="1400" dirty="0" err="1"/>
              <a:t>починаються</a:t>
            </a:r>
            <a:r>
              <a:rPr lang="ru-RU" sz="1400" dirty="0"/>
              <a:t> рядки </a:t>
            </a:r>
            <a:r>
              <a:rPr lang="ru-RU" sz="1400" dirty="0" err="1"/>
              <a:t>цього</a:t>
            </a:r>
            <a:r>
              <a:rPr lang="ru-RU" sz="1400" dirty="0"/>
              <a:t> файлу. </a:t>
            </a:r>
            <a:r>
              <a:rPr lang="ru-RU" sz="1400" dirty="0" err="1"/>
              <a:t>Після</a:t>
            </a:r>
            <a:r>
              <a:rPr lang="ru-RU" sz="1400" dirty="0"/>
              <a:t> </a:t>
            </a:r>
            <a:r>
              <a:rPr lang="ru-RU" sz="1400" dirty="0" err="1"/>
              <a:t>інструкцій</a:t>
            </a:r>
            <a:r>
              <a:rPr lang="ru-RU" sz="1400" dirty="0"/>
              <a:t> </a:t>
            </a:r>
            <a:r>
              <a:rPr lang="ru-RU" sz="1400" dirty="0" err="1"/>
              <a:t>йдуть</a:t>
            </a:r>
            <a:r>
              <a:rPr lang="ru-RU" sz="1400" dirty="0"/>
              <a:t> </a:t>
            </a:r>
            <a:r>
              <a:rPr lang="ru-RU" sz="1400" dirty="0" err="1"/>
              <a:t>їхні</a:t>
            </a:r>
            <a:r>
              <a:rPr lang="ru-RU" sz="1400" dirty="0"/>
              <a:t> </a:t>
            </a:r>
            <a:r>
              <a:rPr lang="ru-RU" sz="1400" dirty="0" err="1"/>
              <a:t>аргументи</a:t>
            </a:r>
            <a:r>
              <a:rPr lang="ru-RU" sz="1400" dirty="0"/>
              <a:t>. </a:t>
            </a:r>
            <a:r>
              <a:rPr lang="ru-RU" sz="1400" dirty="0" err="1"/>
              <a:t>Інструкції</a:t>
            </a:r>
            <a:r>
              <a:rPr lang="ru-RU" sz="1400" dirty="0"/>
              <a:t>, при </a:t>
            </a:r>
            <a:r>
              <a:rPr lang="ru-RU" sz="1400" dirty="0" err="1"/>
              <a:t>збиранні</a:t>
            </a:r>
            <a:r>
              <a:rPr lang="ru-RU" sz="1400" dirty="0"/>
              <a:t> образу, </a:t>
            </a:r>
            <a:r>
              <a:rPr lang="ru-RU" sz="1400" dirty="0" err="1"/>
              <a:t>обробляються</a:t>
            </a:r>
            <a:r>
              <a:rPr lang="ru-RU" sz="1400" dirty="0"/>
              <a:t> </a:t>
            </a:r>
            <a:r>
              <a:rPr lang="ru-RU" sz="1400" dirty="0" err="1"/>
              <a:t>зверху</a:t>
            </a:r>
            <a:r>
              <a:rPr lang="ru-RU" sz="1400" dirty="0"/>
              <a:t> донизу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r>
              <a:rPr lang="uk-UA" sz="1400" dirty="0" smtClean="0"/>
              <a:t>Шари у підсумковому образі створюють лише інструкції </a:t>
            </a:r>
            <a:r>
              <a:rPr lang="en-US" sz="1400" dirty="0" smtClean="0"/>
              <a:t>FROM, RUN, COPY, ADD</a:t>
            </a:r>
            <a:r>
              <a:rPr lang="uk-UA" sz="1400" dirty="0" smtClean="0"/>
              <a:t>.</a:t>
            </a:r>
            <a:endParaRPr lang="en-US" sz="14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76200" y="4800600"/>
            <a:ext cx="118872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790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685800" y="620280"/>
            <a:ext cx="55626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Dockerfile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893" y="1211259"/>
            <a:ext cx="1177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Файл докера —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текстовий</a:t>
            </a:r>
            <a:r>
              <a:rPr lang="ru-RU" dirty="0"/>
              <a:t> файл, написаний у </a:t>
            </a:r>
            <a:r>
              <a:rPr lang="ru-RU" dirty="0" err="1"/>
              <a:t>спеціальному</a:t>
            </a:r>
            <a:r>
              <a:rPr lang="ru-RU" dirty="0"/>
              <a:t> </a:t>
            </a:r>
            <a:r>
              <a:rPr lang="ru-RU" dirty="0" err="1"/>
              <a:t>форматі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зрозуміти</a:t>
            </a:r>
            <a:r>
              <a:rPr lang="ru-RU" dirty="0"/>
              <a:t> докер. </a:t>
            </a:r>
            <a:r>
              <a:rPr lang="ru-RU" dirty="0" smtClean="0"/>
              <a:t> Формат файла</a:t>
            </a:r>
            <a:r>
              <a:rPr lang="en-US" dirty="0" smtClean="0"/>
              <a:t>:</a:t>
            </a:r>
          </a:p>
          <a:p>
            <a:r>
              <a:rPr lang="en-US" dirty="0" smtClean="0"/>
              <a:t># </a:t>
            </a:r>
            <a:r>
              <a:rPr lang="uk-UA" dirty="0" smtClean="0"/>
              <a:t>коментар</a:t>
            </a:r>
          </a:p>
          <a:p>
            <a:r>
              <a:rPr lang="uk-UA" dirty="0" smtClean="0"/>
              <a:t>Інструкція  аргумент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911006"/>
            <a:ext cx="9144000" cy="6858000"/>
          </a:xfrm>
          <a:prstGeom prst="rect">
            <a:avLst/>
          </a:prstGeom>
        </p:spPr>
      </p:pic>
      <p:sp>
        <p:nvSpPr>
          <p:cNvPr id="11" name="Полилиния 10"/>
          <p:cNvSpPr/>
          <p:nvPr/>
        </p:nvSpPr>
        <p:spPr>
          <a:xfrm>
            <a:off x="1466850" y="1652588"/>
            <a:ext cx="1368391" cy="814387"/>
          </a:xfrm>
          <a:custGeom>
            <a:avLst/>
            <a:gdLst>
              <a:gd name="connsiteX0" fmla="*/ 0 w 1368391"/>
              <a:gd name="connsiteY0" fmla="*/ 0 h 814387"/>
              <a:gd name="connsiteX1" fmla="*/ 1352550 w 1368391"/>
              <a:gd name="connsiteY1" fmla="*/ 247650 h 814387"/>
              <a:gd name="connsiteX2" fmla="*/ 776288 w 1368391"/>
              <a:gd name="connsiteY2" fmla="*/ 814387 h 814387"/>
              <a:gd name="connsiteX3" fmla="*/ 776288 w 1368391"/>
              <a:gd name="connsiteY3" fmla="*/ 814387 h 814387"/>
              <a:gd name="connsiteX4" fmla="*/ 776288 w 1368391"/>
              <a:gd name="connsiteY4" fmla="*/ 814387 h 81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391" h="814387">
                <a:moveTo>
                  <a:pt x="0" y="0"/>
                </a:moveTo>
                <a:cubicBezTo>
                  <a:pt x="611584" y="55959"/>
                  <a:pt x="1223169" y="111919"/>
                  <a:pt x="1352550" y="247650"/>
                </a:cubicBezTo>
                <a:cubicBezTo>
                  <a:pt x="1481931" y="383381"/>
                  <a:pt x="776288" y="814387"/>
                  <a:pt x="776288" y="814387"/>
                </a:cubicBezTo>
                <a:lnTo>
                  <a:pt x="776288" y="814387"/>
                </a:lnTo>
                <a:lnTo>
                  <a:pt x="776288" y="814387"/>
                </a:lnTo>
              </a:path>
            </a:pathLst>
          </a:custGeom>
          <a:noFill/>
          <a:ln>
            <a:solidFill>
              <a:srgbClr val="673AB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олилиния 13"/>
          <p:cNvSpPr/>
          <p:nvPr/>
        </p:nvSpPr>
        <p:spPr>
          <a:xfrm>
            <a:off x="285620" y="1976438"/>
            <a:ext cx="604968" cy="714375"/>
          </a:xfrm>
          <a:custGeom>
            <a:avLst/>
            <a:gdLst>
              <a:gd name="connsiteX0" fmla="*/ 66805 w 604968"/>
              <a:gd name="connsiteY0" fmla="*/ 0 h 714375"/>
              <a:gd name="connsiteX1" fmla="*/ 47755 w 604968"/>
              <a:gd name="connsiteY1" fmla="*/ 395287 h 714375"/>
              <a:gd name="connsiteX2" fmla="*/ 604968 w 604968"/>
              <a:gd name="connsiteY2" fmla="*/ 714375 h 714375"/>
              <a:gd name="connsiteX3" fmla="*/ 604968 w 604968"/>
              <a:gd name="connsiteY3" fmla="*/ 714375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968" h="714375">
                <a:moveTo>
                  <a:pt x="66805" y="0"/>
                </a:moveTo>
                <a:cubicBezTo>
                  <a:pt x="12433" y="138112"/>
                  <a:pt x="-41939" y="276225"/>
                  <a:pt x="47755" y="395287"/>
                </a:cubicBezTo>
                <a:cubicBezTo>
                  <a:pt x="137449" y="514349"/>
                  <a:pt x="604968" y="714375"/>
                  <a:pt x="604968" y="714375"/>
                </a:cubicBezTo>
                <a:lnTo>
                  <a:pt x="604968" y="714375"/>
                </a:lnTo>
              </a:path>
            </a:pathLst>
          </a:custGeom>
          <a:noFill/>
          <a:ln>
            <a:solidFill>
              <a:srgbClr val="673AB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олилиния 14"/>
          <p:cNvSpPr/>
          <p:nvPr/>
        </p:nvSpPr>
        <p:spPr>
          <a:xfrm>
            <a:off x="253647" y="2000250"/>
            <a:ext cx="627416" cy="1333500"/>
          </a:xfrm>
          <a:custGeom>
            <a:avLst/>
            <a:gdLst>
              <a:gd name="connsiteX0" fmla="*/ 94016 w 627416"/>
              <a:gd name="connsiteY0" fmla="*/ 0 h 1333500"/>
              <a:gd name="connsiteX1" fmla="*/ 41628 w 627416"/>
              <a:gd name="connsiteY1" fmla="*/ 900113 h 1333500"/>
              <a:gd name="connsiteX2" fmla="*/ 627416 w 627416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416" h="1333500">
                <a:moveTo>
                  <a:pt x="94016" y="0"/>
                </a:moveTo>
                <a:cubicBezTo>
                  <a:pt x="23372" y="338931"/>
                  <a:pt x="-47272" y="677863"/>
                  <a:pt x="41628" y="900113"/>
                </a:cubicBezTo>
                <a:cubicBezTo>
                  <a:pt x="130528" y="1122363"/>
                  <a:pt x="378972" y="1227931"/>
                  <a:pt x="627416" y="1333500"/>
                </a:cubicBezTo>
              </a:path>
            </a:pathLst>
          </a:custGeom>
          <a:noFill/>
          <a:ln>
            <a:solidFill>
              <a:srgbClr val="673AB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1676400" y="2059781"/>
            <a:ext cx="228600" cy="607219"/>
          </a:xfrm>
          <a:prstGeom prst="straightConnector1">
            <a:avLst/>
          </a:prstGeom>
          <a:ln w="25400">
            <a:solidFill>
              <a:srgbClr val="673AB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1752600" y="2059781"/>
            <a:ext cx="128591" cy="1521619"/>
          </a:xfrm>
          <a:prstGeom prst="straightConnector1">
            <a:avLst/>
          </a:prstGeom>
          <a:ln w="25400">
            <a:solidFill>
              <a:srgbClr val="673AB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48800" y="1892907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Інструкції нечутливі до регістру, але прийнято писати великими буквами.</a:t>
            </a:r>
          </a:p>
          <a:p>
            <a:r>
              <a:rPr lang="uk-UA" dirty="0" smtClean="0">
                <a:hlinkClick r:id="rId4"/>
              </a:rPr>
              <a:t>Документація тут. </a:t>
            </a:r>
            <a:endParaRPr lang="uk-UA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343400" y="3630609"/>
            <a:ext cx="762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 smtClean="0"/>
              <a:t>Dockerfile</a:t>
            </a:r>
            <a:r>
              <a:rPr lang="en-US" sz="1400" dirty="0" smtClean="0"/>
              <a:t> </a:t>
            </a:r>
            <a:r>
              <a:rPr lang="uk-UA" sz="1400" dirty="0" smtClean="0"/>
              <a:t>повинен мати одну з команд – </a:t>
            </a:r>
            <a:r>
              <a:rPr lang="en-US" sz="1400" dirty="0" smtClean="0">
                <a:hlinkClick r:id="rId5"/>
              </a:rPr>
              <a:t>CMD</a:t>
            </a:r>
            <a:r>
              <a:rPr lang="en-US" sz="1400" dirty="0" smtClean="0"/>
              <a:t> </a:t>
            </a:r>
            <a:r>
              <a:rPr lang="uk-UA" sz="1400" dirty="0" smtClean="0"/>
              <a:t>або </a:t>
            </a:r>
            <a:r>
              <a:rPr lang="en-US" sz="1400" dirty="0" smtClean="0">
                <a:hlinkClick r:id="rId6"/>
              </a:rPr>
              <a:t>ENTRYPOINT</a:t>
            </a:r>
            <a:r>
              <a:rPr lang="uk-UA" sz="1400" dirty="0" smtClean="0"/>
              <a:t>. Ці інструкції визначають яка команда виконується під час запуска контейнера. Якщо немає – команда успадковується з базового образу (у прикладі базовий образ це    )</a:t>
            </a:r>
          </a:p>
          <a:p>
            <a:pPr marL="342900" indent="-342900">
              <a:buAutoNum type="arabicPeriod"/>
            </a:pPr>
            <a:r>
              <a:rPr lang="uk-UA" sz="1400" dirty="0" smtClean="0"/>
              <a:t>У разі використання контейнера як виконуваного файлу – слід визначити </a:t>
            </a:r>
            <a:r>
              <a:rPr lang="en-US" sz="1400" dirty="0" smtClean="0"/>
              <a:t>ENTRYPOINT.</a:t>
            </a:r>
            <a:endParaRPr lang="uk-UA" sz="1400" dirty="0" smtClean="0"/>
          </a:p>
          <a:p>
            <a:pPr marL="342900" indent="-342900">
              <a:buFontTx/>
              <a:buAutoNum type="arabicPeriod"/>
            </a:pPr>
            <a:r>
              <a:rPr lang="en-US" sz="1400" dirty="0" smtClean="0"/>
              <a:t>CMD </a:t>
            </a:r>
            <a:r>
              <a:rPr lang="uk-UA" sz="1400" dirty="0" smtClean="0"/>
              <a:t>слід використовувати як спосіб визначення аргументів за замовч</a:t>
            </a:r>
            <a:r>
              <a:rPr lang="uk-UA" sz="1400" dirty="0"/>
              <a:t>уванням для команди </a:t>
            </a:r>
            <a:r>
              <a:rPr lang="en-US" sz="1400" dirty="0"/>
              <a:t>ENTRYPOINT </a:t>
            </a:r>
            <a:r>
              <a:rPr lang="uk-UA" sz="1400" dirty="0" smtClean="0"/>
              <a:t> або для виконання команд у контейнері коли під час запуску не передаються зовнішні аргументи (докладніше про це буде далі).</a:t>
            </a:r>
          </a:p>
          <a:p>
            <a:pPr marL="342900" indent="-342900">
              <a:buFontTx/>
              <a:buAutoNum type="arabicPeriod"/>
            </a:pPr>
            <a:r>
              <a:rPr lang="uk-UA" sz="1400" dirty="0" smtClean="0"/>
              <a:t>Якщо контейнер запускається з </a:t>
            </a:r>
            <a:r>
              <a:rPr lang="uk-UA" sz="1400" dirty="0" err="1" smtClean="0"/>
              <a:t>передачою</a:t>
            </a:r>
            <a:r>
              <a:rPr lang="uk-UA" sz="1400" dirty="0" smtClean="0"/>
              <a:t> аргументів – то </a:t>
            </a:r>
            <a:r>
              <a:rPr lang="en-US" sz="1400" dirty="0" smtClean="0"/>
              <a:t>CMD </a:t>
            </a:r>
            <a:r>
              <a:rPr lang="uk-UA" sz="1400" dirty="0" smtClean="0"/>
              <a:t>заміняється цими аргументами.</a:t>
            </a:r>
            <a:endParaRPr lang="uk-UA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sp>
        <p:nvSpPr>
          <p:cNvPr id="32" name="Полилиния 31"/>
          <p:cNvSpPr/>
          <p:nvPr/>
        </p:nvSpPr>
        <p:spPr>
          <a:xfrm>
            <a:off x="1943100" y="3819525"/>
            <a:ext cx="5924550" cy="1696564"/>
          </a:xfrm>
          <a:custGeom>
            <a:avLst/>
            <a:gdLst>
              <a:gd name="connsiteX0" fmla="*/ 5924550 w 5924550"/>
              <a:gd name="connsiteY0" fmla="*/ 0 h 1696564"/>
              <a:gd name="connsiteX1" fmla="*/ 1371600 w 5924550"/>
              <a:gd name="connsiteY1" fmla="*/ 1471613 h 1696564"/>
              <a:gd name="connsiteX2" fmla="*/ 0 w 5924550"/>
              <a:gd name="connsiteY2" fmla="*/ 1666875 h 169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24550" h="1696564">
                <a:moveTo>
                  <a:pt x="5924550" y="0"/>
                </a:moveTo>
                <a:cubicBezTo>
                  <a:pt x="4141787" y="596900"/>
                  <a:pt x="2359025" y="1193801"/>
                  <a:pt x="1371600" y="1471613"/>
                </a:cubicBezTo>
                <a:cubicBezTo>
                  <a:pt x="384175" y="1749425"/>
                  <a:pt x="192087" y="1708150"/>
                  <a:pt x="0" y="1666875"/>
                </a:cubicBezTo>
              </a:path>
            </a:pathLst>
          </a:custGeom>
          <a:noFill/>
          <a:ln>
            <a:solidFill>
              <a:srgbClr val="673AB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Полилиния 32"/>
          <p:cNvSpPr/>
          <p:nvPr/>
        </p:nvSpPr>
        <p:spPr>
          <a:xfrm>
            <a:off x="2662238" y="2719388"/>
            <a:ext cx="5686425" cy="1504950"/>
          </a:xfrm>
          <a:custGeom>
            <a:avLst/>
            <a:gdLst>
              <a:gd name="connsiteX0" fmla="*/ 5686425 w 5686425"/>
              <a:gd name="connsiteY0" fmla="*/ 1504950 h 1504950"/>
              <a:gd name="connsiteX1" fmla="*/ 3662362 w 5686425"/>
              <a:gd name="connsiteY1" fmla="*/ 538162 h 1504950"/>
              <a:gd name="connsiteX2" fmla="*/ 0 w 5686425"/>
              <a:gd name="connsiteY2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6425" h="1504950">
                <a:moveTo>
                  <a:pt x="5686425" y="1504950"/>
                </a:moveTo>
                <a:cubicBezTo>
                  <a:pt x="5148262" y="1146968"/>
                  <a:pt x="4610099" y="788987"/>
                  <a:pt x="3662362" y="538162"/>
                </a:cubicBezTo>
                <a:cubicBezTo>
                  <a:pt x="2714625" y="287337"/>
                  <a:pt x="1357312" y="143668"/>
                  <a:pt x="0" y="0"/>
                </a:cubicBezTo>
              </a:path>
            </a:pathLst>
          </a:custGeom>
          <a:noFill/>
          <a:ln>
            <a:solidFill>
              <a:srgbClr val="673AB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7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685800" y="620280"/>
            <a:ext cx="75438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Dockerfile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загальна структура.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1440904"/>
            <a:ext cx="10904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Dockerfile</a:t>
            </a:r>
            <a:r>
              <a:rPr lang="en-US" b="1" i="1" dirty="0" smtClean="0"/>
              <a:t>:</a:t>
            </a:r>
          </a:p>
          <a:p>
            <a:endParaRPr lang="en-US" sz="1400" b="1" i="1" dirty="0"/>
          </a:p>
          <a:p>
            <a:r>
              <a:rPr lang="ru-RU" sz="1400" dirty="0"/>
              <a:t>Файл </a:t>
            </a:r>
            <a:r>
              <a:rPr lang="en-US" sz="1400" dirty="0" err="1">
                <a:hlinkClick r:id="rId3"/>
              </a:rPr>
              <a:t>Dockerfile</a:t>
            </a:r>
            <a:r>
              <a:rPr lang="en-US" sz="1400" dirty="0"/>
              <a:t> </a:t>
            </a:r>
            <a:r>
              <a:rPr lang="ru-RU" sz="1400" dirty="0" err="1"/>
              <a:t>містить</a:t>
            </a:r>
            <a:r>
              <a:rPr lang="ru-RU" sz="1400" dirty="0"/>
              <a:t> </a:t>
            </a:r>
            <a:r>
              <a:rPr lang="ru-RU" sz="1400" dirty="0" err="1"/>
              <a:t>набір</a:t>
            </a:r>
            <a:r>
              <a:rPr lang="ru-RU" sz="1400" dirty="0"/>
              <a:t> </a:t>
            </a:r>
            <a:r>
              <a:rPr lang="ru-RU" sz="1400" dirty="0" err="1"/>
              <a:t>інструкцій</a:t>
            </a:r>
            <a:r>
              <a:rPr lang="ru-RU" sz="1400" dirty="0"/>
              <a:t>, </a:t>
            </a:r>
            <a:r>
              <a:rPr lang="ru-RU" sz="1400" dirty="0" err="1"/>
              <a:t>дотримуючись</a:t>
            </a:r>
            <a:r>
              <a:rPr lang="ru-RU" sz="1400" dirty="0"/>
              <a:t> </a:t>
            </a:r>
            <a:r>
              <a:rPr lang="ru-RU" sz="1400" dirty="0" err="1"/>
              <a:t>яких</a:t>
            </a:r>
            <a:r>
              <a:rPr lang="ru-RU" sz="1400" dirty="0"/>
              <a:t> </a:t>
            </a:r>
            <a:r>
              <a:rPr lang="en-US" sz="1400" dirty="0"/>
              <a:t>Docker </a:t>
            </a:r>
            <a:r>
              <a:rPr lang="ru-RU" sz="1400" dirty="0" err="1"/>
              <a:t>збиратиме</a:t>
            </a:r>
            <a:r>
              <a:rPr lang="ru-RU" sz="1400" dirty="0"/>
              <a:t> образ контейнера. </a:t>
            </a:r>
            <a:r>
              <a:rPr lang="ru-RU" sz="1400" dirty="0" err="1"/>
              <a:t>Цей</a:t>
            </a:r>
            <a:r>
              <a:rPr lang="ru-RU" sz="1400" dirty="0"/>
              <a:t> файл </a:t>
            </a:r>
            <a:r>
              <a:rPr lang="ru-RU" sz="1400" dirty="0" err="1"/>
              <a:t>містить</a:t>
            </a:r>
            <a:r>
              <a:rPr lang="ru-RU" sz="1400" dirty="0"/>
              <a:t> </a:t>
            </a:r>
            <a:r>
              <a:rPr lang="ru-RU" sz="1400" dirty="0" err="1"/>
              <a:t>опис</a:t>
            </a:r>
            <a:r>
              <a:rPr lang="ru-RU" sz="1400" dirty="0"/>
              <a:t> базового образу, </a:t>
            </a:r>
            <a:r>
              <a:rPr lang="ru-RU" sz="1400" dirty="0" err="1"/>
              <a:t>який</a:t>
            </a:r>
            <a:r>
              <a:rPr lang="ru-RU" sz="1400" dirty="0"/>
              <a:t> буде </a:t>
            </a:r>
            <a:r>
              <a:rPr lang="ru-RU" sz="1400" dirty="0" err="1"/>
              <a:t>вихідним</a:t>
            </a:r>
            <a:r>
              <a:rPr lang="ru-RU" sz="1400" dirty="0"/>
              <a:t> шаром образу. </a:t>
            </a:r>
            <a:r>
              <a:rPr lang="ru-RU" sz="1400" dirty="0" err="1"/>
              <a:t>Серед</a:t>
            </a:r>
            <a:r>
              <a:rPr lang="ru-RU" sz="1400" dirty="0"/>
              <a:t> </a:t>
            </a:r>
            <a:r>
              <a:rPr lang="ru-RU" sz="1400" dirty="0" err="1"/>
              <a:t>популярних</a:t>
            </a:r>
            <a:r>
              <a:rPr lang="ru-RU" sz="1400" dirty="0"/>
              <a:t> </a:t>
            </a:r>
            <a:r>
              <a:rPr lang="ru-RU" sz="1400" dirty="0" err="1"/>
              <a:t>офіційних</a:t>
            </a:r>
            <a:r>
              <a:rPr lang="ru-RU" sz="1400" dirty="0"/>
              <a:t> </a:t>
            </a:r>
            <a:r>
              <a:rPr lang="ru-RU" sz="1400" dirty="0" err="1"/>
              <a:t>базових</a:t>
            </a:r>
            <a:r>
              <a:rPr lang="ru-RU" sz="1400" dirty="0"/>
              <a:t> </a:t>
            </a:r>
            <a:r>
              <a:rPr lang="ru-RU" sz="1400" dirty="0" err="1"/>
              <a:t>образів</a:t>
            </a:r>
            <a:r>
              <a:rPr lang="ru-RU" sz="1400" dirty="0"/>
              <a:t> </a:t>
            </a:r>
            <a:r>
              <a:rPr lang="ru-RU" sz="1400" dirty="0" err="1"/>
              <a:t>можна</a:t>
            </a:r>
            <a:r>
              <a:rPr lang="ru-RU" sz="1400" dirty="0"/>
              <a:t> </a:t>
            </a:r>
            <a:r>
              <a:rPr lang="ru-RU" sz="1400" dirty="0" err="1"/>
              <a:t>відзначити</a:t>
            </a:r>
            <a:r>
              <a:rPr lang="ru-RU" sz="1400" dirty="0"/>
              <a:t> </a:t>
            </a:r>
            <a:r>
              <a:rPr lang="en-US" sz="1400" dirty="0">
                <a:hlinkClick r:id="rId4"/>
              </a:rPr>
              <a:t>python</a:t>
            </a:r>
            <a:r>
              <a:rPr lang="en-US" sz="1400" dirty="0"/>
              <a:t> , </a:t>
            </a:r>
            <a:r>
              <a:rPr lang="en-US" sz="1400" dirty="0" err="1">
                <a:hlinkClick r:id="rId5"/>
              </a:rPr>
              <a:t>ubuntu</a:t>
            </a:r>
            <a:r>
              <a:rPr lang="en-US" sz="1400" dirty="0"/>
              <a:t> , </a:t>
            </a:r>
            <a:r>
              <a:rPr lang="en-US" sz="1400" dirty="0" smtClean="0">
                <a:hlinkClick r:id="rId6"/>
              </a:rPr>
              <a:t>alpine</a:t>
            </a:r>
            <a:r>
              <a:rPr lang="en-US" sz="1400" dirty="0"/>
              <a:t>.</a:t>
            </a:r>
            <a:endParaRPr lang="en-US" sz="1400" dirty="0" smtClean="0"/>
          </a:p>
          <a:p>
            <a:endParaRPr lang="uk-UA" sz="1400" dirty="0" smtClean="0"/>
          </a:p>
          <a:p>
            <a:r>
              <a:rPr lang="uk-UA" sz="1400" dirty="0" smtClean="0"/>
              <a:t>У образ контейнера поверх базового образу можна додавати додаткові шари. Робиться це відповідно до інструкції з </a:t>
            </a:r>
            <a:r>
              <a:rPr lang="en-US" sz="1400" dirty="0" err="1" smtClean="0"/>
              <a:t>Dockerfile</a:t>
            </a:r>
            <a:r>
              <a:rPr lang="en-US" sz="1400" dirty="0" smtClean="0"/>
              <a:t>. </a:t>
            </a:r>
            <a:r>
              <a:rPr lang="uk-UA" sz="1400" dirty="0" smtClean="0"/>
              <a:t>Наприклад, якщо </a:t>
            </a:r>
            <a:r>
              <a:rPr lang="en-US" sz="1400" dirty="0" err="1" smtClean="0"/>
              <a:t>Dockerfile</a:t>
            </a:r>
            <a:r>
              <a:rPr lang="en-US" sz="1400" dirty="0" smtClean="0"/>
              <a:t> </a:t>
            </a:r>
            <a:r>
              <a:rPr lang="uk-UA" sz="1400" dirty="0" smtClean="0"/>
              <a:t>описує образ, який планується використовувати для створення вашого </a:t>
            </a:r>
            <a:r>
              <a:rPr lang="en-US" sz="1400" dirty="0" smtClean="0"/>
              <a:t>web-</a:t>
            </a:r>
            <a:r>
              <a:rPr lang="uk-UA" sz="1400" dirty="0" smtClean="0"/>
              <a:t>застосунку, то в ньому можуть бути інструкції для включення проміжного шару таких бібліотек як </a:t>
            </a:r>
            <a:r>
              <a:rPr lang="en-US" sz="1400" dirty="0" smtClean="0"/>
              <a:t>Django</a:t>
            </a:r>
            <a:r>
              <a:rPr lang="uk-UA" sz="1400" dirty="0" smtClean="0"/>
              <a:t> або подібних.</a:t>
            </a:r>
          </a:p>
          <a:p>
            <a:endParaRPr lang="uk-UA" sz="1400" dirty="0"/>
          </a:p>
          <a:p>
            <a:r>
              <a:rPr lang="uk-UA" sz="1400" dirty="0" smtClean="0"/>
              <a:t>І, нарешті, в образі буде міститися, поверх решти, ще один тонкий шар - програма яку планується запускати і яка буде використовувати всі попередні шари (ОС, </a:t>
            </a:r>
            <a:r>
              <a:rPr lang="en-US" sz="1400" dirty="0" smtClean="0"/>
              <a:t>Python</a:t>
            </a:r>
            <a:r>
              <a:rPr lang="uk-UA" sz="1400" dirty="0" smtClean="0"/>
              <a:t>, бібліотеки)</a:t>
            </a:r>
            <a:endParaRPr lang="en-US" sz="1400" dirty="0" smtClean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36737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745990"/>
            <a:ext cx="5181600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Теорія. Як створити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образ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656" y="666893"/>
            <a:ext cx="1009507" cy="10095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990" y="1370737"/>
            <a:ext cx="7958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/>
              <a:t>Основні інструкції </a:t>
            </a:r>
            <a:r>
              <a:rPr lang="en-US" b="1" dirty="0" err="1" smtClean="0"/>
              <a:t>Dockerfile</a:t>
            </a:r>
            <a:endParaRPr lang="en-US" b="1" dirty="0" smtClean="0"/>
          </a:p>
          <a:p>
            <a:endParaRPr lang="en-US" sz="1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14783" y="1471612"/>
            <a:ext cx="9837559" cy="45473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FROM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Задає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базовий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(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батьківський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образ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LABEL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Описує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метадані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 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Наприклад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відомості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про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те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хто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створив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і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підтримує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образ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ENV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Встановлює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постійні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змінні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середовища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RUN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Виконує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команду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і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створює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шар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образу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 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Використовується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для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встановлення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пакетів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COPY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Копіює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в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файли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та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папки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ADD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копіює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файли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та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папки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в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може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розпаковувати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локальні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.tar-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файли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CMD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—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описує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команду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з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аргументами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яку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потрібно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виконати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коли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буде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запущений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 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Аргументи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можуть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бути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перевизначені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під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час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запуску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 У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файлі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може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бути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лише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одна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інструкція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CMD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WORKDIR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Задає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робочу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директорію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для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наступної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інструкції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ARG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—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задає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змінні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передачі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Docker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під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час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складання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образу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ENTRYPOINT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—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надає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команду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з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аргументами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виклику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під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час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виконання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контейнера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 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Аргументи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не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перевизначаються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1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EXPOSE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Вказує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на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необхідність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відкрити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порт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2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Menlo"/>
              </a:rPr>
              <a:t>VOLUME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-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Створює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точку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монтування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для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роботи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з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постійним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сховищем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5457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19" y="1725597"/>
            <a:ext cx="4724809" cy="383700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745990"/>
            <a:ext cx="5181600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Практика. Пишемо наш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Dockerfile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656" y="666893"/>
            <a:ext cx="1009507" cy="1009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9000" y="1295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hlinkClick r:id="rId5"/>
              </a:rPr>
              <a:t>Основна документація тут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3358" y="1553382"/>
            <a:ext cx="425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Тут можемо найти – що таке </a:t>
            </a:r>
            <a:r>
              <a:rPr lang="en-US" sz="1400" dirty="0" smtClean="0">
                <a:hlinkClick r:id="rId6"/>
              </a:rPr>
              <a:t>python:3.</a:t>
            </a:r>
            <a:r>
              <a:rPr lang="uk-UA" sz="1400" dirty="0" smtClean="0">
                <a:hlinkClick r:id="rId6"/>
              </a:rPr>
              <a:t>10</a:t>
            </a:r>
            <a:r>
              <a:rPr lang="en-US" sz="1400" dirty="0" smtClean="0">
                <a:hlinkClick r:id="rId6"/>
              </a:rPr>
              <a:t>-slim-buster</a:t>
            </a:r>
            <a:endParaRPr lang="en-US" sz="1400" dirty="0"/>
          </a:p>
        </p:txBody>
      </p:sp>
      <p:cxnSp>
        <p:nvCxnSpPr>
          <p:cNvPr id="6" name="Прямая со стрелкой 5"/>
          <p:cNvCxnSpPr>
            <a:stCxn id="18" idx="3"/>
          </p:cNvCxnSpPr>
          <p:nvPr/>
        </p:nvCxnSpPr>
        <p:spPr>
          <a:xfrm>
            <a:off x="4495800" y="1707271"/>
            <a:ext cx="1981200" cy="125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Левая фигурная скобка 10"/>
          <p:cNvSpPr/>
          <p:nvPr/>
        </p:nvSpPr>
        <p:spPr>
          <a:xfrm>
            <a:off x="6311025" y="2425972"/>
            <a:ext cx="213842" cy="103819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7201" y="2133600"/>
            <a:ext cx="409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Ці рядки необхідні для створення користувача, який не є </a:t>
            </a:r>
            <a:r>
              <a:rPr lang="uk-UA" sz="1400" dirty="0" err="1" smtClean="0"/>
              <a:t>рутом</a:t>
            </a:r>
            <a:r>
              <a:rPr lang="uk-UA" sz="1400" dirty="0" smtClean="0"/>
              <a:t> (за замовченням – в докері всі команди </a:t>
            </a:r>
            <a:r>
              <a:rPr lang="uk-UA" sz="1400" dirty="0" err="1" smtClean="0"/>
              <a:t>виконуюються</a:t>
            </a:r>
            <a:r>
              <a:rPr lang="uk-UA" sz="1400" dirty="0" smtClean="0"/>
              <a:t> з-під рута). Можна і без цього, але… </a:t>
            </a:r>
            <a:r>
              <a:rPr lang="uk-UA" sz="1400" dirty="0" smtClean="0">
                <a:hlinkClick r:id="rId7"/>
              </a:rPr>
              <a:t>Докладно тут</a:t>
            </a:r>
            <a:r>
              <a:rPr lang="uk-UA" sz="1400" dirty="0" smtClean="0"/>
              <a:t> (вибачте що російською)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3566086"/>
            <a:ext cx="52768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Встановлюємо змінні середовища – </a:t>
            </a:r>
            <a:r>
              <a:rPr lang="en-US" sz="1400" dirty="0" smtClean="0"/>
              <a:t>PYTHONDONTWRITEBYTECODE – </a:t>
            </a:r>
            <a:r>
              <a:rPr lang="uk-UA" sz="1400" dirty="0" smtClean="0"/>
              <a:t>гарантує що </a:t>
            </a:r>
            <a:r>
              <a:rPr lang="en-US" sz="1400" dirty="0" smtClean="0"/>
              <a:t>python </a:t>
            </a:r>
            <a:r>
              <a:rPr lang="uk-UA" sz="1400" dirty="0" smtClean="0"/>
              <a:t>не буде створювати файли </a:t>
            </a:r>
            <a:r>
              <a:rPr lang="en-US" sz="1400" dirty="0" smtClean="0"/>
              <a:t>.</a:t>
            </a:r>
            <a:r>
              <a:rPr lang="en-US" sz="1400" dirty="0" err="1" smtClean="0"/>
              <a:t>pyc</a:t>
            </a:r>
            <a:endParaRPr lang="en-US" sz="1400" dirty="0" smtClean="0"/>
          </a:p>
          <a:p>
            <a:r>
              <a:rPr lang="en-US" sz="1400" dirty="0" smtClean="0"/>
              <a:t>PYTHONNUNBUFFERED – </a:t>
            </a:r>
            <a:r>
              <a:rPr lang="uk-UA" sz="1400" dirty="0" smtClean="0"/>
              <a:t>відповідає за відключення </a:t>
            </a:r>
            <a:r>
              <a:rPr lang="uk-UA" sz="1400" dirty="0" err="1" smtClean="0"/>
              <a:t>буферизації</a:t>
            </a:r>
            <a:r>
              <a:rPr lang="uk-UA" sz="1400" dirty="0" smtClean="0"/>
              <a:t> виводу (</a:t>
            </a:r>
            <a:r>
              <a:rPr lang="en-US" sz="1400" dirty="0" smtClean="0"/>
              <a:t>output</a:t>
            </a:r>
            <a:r>
              <a:rPr lang="uk-UA" sz="1400" dirty="0" smtClean="0"/>
              <a:t>)</a:t>
            </a:r>
            <a:r>
              <a:rPr lang="en-US" sz="1400" dirty="0" smtClean="0"/>
              <a:t> – </a:t>
            </a:r>
            <a:r>
              <a:rPr lang="uk-UA" sz="1400" dirty="0" smtClean="0"/>
              <a:t>тобто ми зможемо бачити вихідні дані нашого додатку в реальному часі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3295" y="3156385"/>
            <a:ext cx="534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Встановлюємо робочу директорію проекту для наступних директив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51963" y="4805434"/>
            <a:ext cx="527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Копіюємо з нашої робочої директорії в робочу директорію проекту файл </a:t>
            </a:r>
            <a:r>
              <a:rPr lang="uk-UA" sz="1400" dirty="0" err="1" smtClean="0"/>
              <a:t>залежностей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55963" y="5254196"/>
            <a:ext cx="2217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Встановлюємо залежності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163295" y="5801801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Копіюємо в робочу директорію проекту </a:t>
            </a:r>
            <a:r>
              <a:rPr lang="en-US" sz="1400" dirty="0" smtClean="0"/>
              <a:t>(WORKDIR)</a:t>
            </a:r>
            <a:r>
              <a:rPr lang="uk-UA" sz="1400" dirty="0" smtClean="0"/>
              <a:t> контейнера наш код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096000" y="5811988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Описали команду, яка повинна виконуватися при </a:t>
            </a:r>
            <a:r>
              <a:rPr lang="uk-UA" sz="1400" dirty="0" err="1" smtClean="0"/>
              <a:t>запуку</a:t>
            </a:r>
            <a:r>
              <a:rPr lang="uk-UA" sz="1400" dirty="0" smtClean="0"/>
              <a:t> контейнера</a:t>
            </a:r>
            <a:endParaRPr lang="en-US" sz="1400" dirty="0"/>
          </a:p>
        </p:txBody>
      </p:sp>
      <p:cxnSp>
        <p:nvCxnSpPr>
          <p:cNvPr id="36" name="Прямая со стрелкой 35"/>
          <p:cNvCxnSpPr>
            <a:stCxn id="12" idx="3"/>
            <a:endCxn id="11" idx="1"/>
          </p:cNvCxnSpPr>
          <p:nvPr/>
        </p:nvCxnSpPr>
        <p:spPr>
          <a:xfrm>
            <a:off x="4267201" y="2610654"/>
            <a:ext cx="2043824" cy="334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29" idx="3"/>
          </p:cNvCxnSpPr>
          <p:nvPr/>
        </p:nvCxnSpPr>
        <p:spPr>
          <a:xfrm>
            <a:off x="5503698" y="3310274"/>
            <a:ext cx="1021169" cy="347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22" idx="3"/>
          </p:cNvCxnSpPr>
          <p:nvPr/>
        </p:nvCxnSpPr>
        <p:spPr>
          <a:xfrm flipV="1">
            <a:off x="5429208" y="4043315"/>
            <a:ext cx="988738" cy="107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32" idx="3"/>
          </p:cNvCxnSpPr>
          <p:nvPr/>
        </p:nvCxnSpPr>
        <p:spPr>
          <a:xfrm flipV="1">
            <a:off x="5429208" y="4267200"/>
            <a:ext cx="1047792" cy="7998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33" idx="3"/>
          </p:cNvCxnSpPr>
          <p:nvPr/>
        </p:nvCxnSpPr>
        <p:spPr>
          <a:xfrm flipV="1">
            <a:off x="5573175" y="4654885"/>
            <a:ext cx="903825" cy="7532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34" idx="3"/>
          </p:cNvCxnSpPr>
          <p:nvPr/>
        </p:nvCxnSpPr>
        <p:spPr>
          <a:xfrm flipV="1">
            <a:off x="5649695" y="4982489"/>
            <a:ext cx="827305" cy="1080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35" idx="0"/>
          </p:cNvCxnSpPr>
          <p:nvPr/>
        </p:nvCxnSpPr>
        <p:spPr>
          <a:xfrm flipH="1" flipV="1">
            <a:off x="6726537" y="5430202"/>
            <a:ext cx="2112663" cy="3817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257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745990"/>
            <a:ext cx="5181600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Практика. Пишемо наш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Dockerfile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656" y="666893"/>
            <a:ext cx="1009507" cy="1009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3358" y="1553382"/>
            <a:ext cx="32999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Далі – все просто) (я вважаю що Ви встановили </a:t>
            </a:r>
            <a:r>
              <a:rPr lang="en-US" sz="1400" dirty="0" smtClean="0"/>
              <a:t>Docker </a:t>
            </a:r>
            <a:r>
              <a:rPr lang="uk-UA" sz="1400" dirty="0" smtClean="0"/>
              <a:t>як було вказано у посиланнях раніше в цій презентації)</a:t>
            </a:r>
          </a:p>
          <a:p>
            <a:endParaRPr lang="uk-UA" sz="1400" dirty="0"/>
          </a:p>
          <a:p>
            <a:r>
              <a:rPr lang="uk-UA" sz="1400" dirty="0" smtClean="0"/>
              <a:t>Спочатку необхідно «зібрати» образ, або «</a:t>
            </a:r>
            <a:r>
              <a:rPr lang="uk-UA" sz="1400" dirty="0" err="1" smtClean="0"/>
              <a:t>збілдати</a:t>
            </a:r>
            <a:r>
              <a:rPr lang="uk-UA" sz="1400" dirty="0" smtClean="0"/>
              <a:t>» образ). Для цього в консолі, яка запущена в папці вашого проекту, виконайте команду</a:t>
            </a:r>
            <a:r>
              <a:rPr lang="en-US" sz="1400" dirty="0" smtClean="0"/>
              <a:t>:</a:t>
            </a:r>
            <a:endParaRPr lang="uk-UA" sz="1400" dirty="0" smtClean="0"/>
          </a:p>
          <a:p>
            <a:endParaRPr lang="en-US" sz="1400" dirty="0" smtClean="0"/>
          </a:p>
          <a:p>
            <a:r>
              <a:rPr lang="uk-UA" sz="1400" dirty="0" smtClean="0"/>
              <a:t>  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build –t &lt;</a:t>
            </a:r>
            <a:r>
              <a:rPr lang="en-US" sz="1400" dirty="0" err="1" smtClean="0"/>
              <a:t>name_for_image</a:t>
            </a:r>
            <a:r>
              <a:rPr lang="en-US" sz="1400" dirty="0" smtClean="0"/>
              <a:t>&gt;  . </a:t>
            </a:r>
            <a:endParaRPr lang="uk-UA" sz="1400" dirty="0" smtClean="0"/>
          </a:p>
          <a:p>
            <a:endParaRPr lang="uk-UA" sz="1400" dirty="0"/>
          </a:p>
          <a:p>
            <a:r>
              <a:rPr lang="en-US" sz="1400" dirty="0" smtClean="0"/>
              <a:t>(</a:t>
            </a:r>
            <a:r>
              <a:rPr lang="ru-RU" sz="1400" dirty="0" err="1" smtClean="0"/>
              <a:t>докладно</a:t>
            </a:r>
            <a:r>
              <a:rPr lang="ru-RU" sz="1400" dirty="0" smtClean="0"/>
              <a:t> про формат </a:t>
            </a:r>
            <a:r>
              <a:rPr lang="ru-RU" sz="1400" dirty="0" err="1" smtClean="0"/>
              <a:t>команди</a:t>
            </a:r>
            <a:r>
              <a:rPr lang="ru-RU" sz="1400" dirty="0" smtClean="0"/>
              <a:t> </a:t>
            </a:r>
            <a:r>
              <a:rPr lang="ru-RU" sz="1400" dirty="0" smtClean="0">
                <a:hlinkClick r:id="rId4"/>
              </a:rPr>
              <a:t>тут</a:t>
            </a:r>
            <a:r>
              <a:rPr lang="en-US" sz="1400" dirty="0" smtClean="0"/>
              <a:t>)</a:t>
            </a:r>
            <a:r>
              <a:rPr lang="ru-RU" sz="1400" dirty="0" smtClean="0"/>
              <a:t> - </a:t>
            </a:r>
            <a:r>
              <a:rPr lang="en-US" sz="1400" dirty="0"/>
              <a:t>&lt;</a:t>
            </a:r>
            <a:r>
              <a:rPr lang="en-US" sz="1400" dirty="0" err="1"/>
              <a:t>name_for_image</a:t>
            </a:r>
            <a:r>
              <a:rPr lang="en-US" sz="1400" dirty="0"/>
              <a:t>&gt; </a:t>
            </a:r>
            <a:r>
              <a:rPr lang="ru-RU" sz="1400" dirty="0" smtClean="0"/>
              <a:t> - </a:t>
            </a:r>
            <a:r>
              <a:rPr lang="uk-UA" sz="1400" dirty="0" smtClean="0"/>
              <a:t>придумайте ім’я для свого образу, </a:t>
            </a:r>
            <a:r>
              <a:rPr lang="ru-RU" sz="1400" dirty="0" smtClean="0"/>
              <a:t>-</a:t>
            </a:r>
            <a:r>
              <a:rPr lang="en-US" sz="1400" dirty="0" smtClean="0"/>
              <a:t>t --- </a:t>
            </a:r>
            <a:r>
              <a:rPr lang="uk-UA" sz="1400" dirty="0" smtClean="0"/>
              <a:t>створить тег для образу (за замовченням - </a:t>
            </a:r>
            <a:r>
              <a:rPr lang="en-US" sz="1400" dirty="0" smtClean="0"/>
              <a:t>latest</a:t>
            </a:r>
            <a:r>
              <a:rPr lang="uk-UA" sz="1400" dirty="0" smtClean="0"/>
              <a:t>), </a:t>
            </a:r>
            <a:r>
              <a:rPr lang="uk-UA" sz="1400" dirty="0" smtClean="0">
                <a:solidFill>
                  <a:srgbClr val="C45911"/>
                </a:solidFill>
              </a:rPr>
              <a:t>крапка в кінці (після пробілу!) </a:t>
            </a:r>
            <a:r>
              <a:rPr lang="uk-UA" sz="1400" dirty="0" smtClean="0"/>
              <a:t>вказує що шукати </a:t>
            </a:r>
            <a:r>
              <a:rPr lang="en-US" sz="1400" dirty="0" err="1" smtClean="0"/>
              <a:t>Dockerfile</a:t>
            </a:r>
            <a:r>
              <a:rPr lang="en-US" sz="1400" dirty="0" smtClean="0"/>
              <a:t> </a:t>
            </a:r>
            <a:r>
              <a:rPr lang="uk-UA" sz="1400" dirty="0" smtClean="0"/>
              <a:t>необхідно у поточній </a:t>
            </a:r>
            <a:r>
              <a:rPr lang="uk-UA" sz="1400" dirty="0" err="1" smtClean="0"/>
              <a:t>діректорії</a:t>
            </a:r>
            <a:r>
              <a:rPr lang="uk-UA" sz="1400" dirty="0" smtClean="0"/>
              <a:t>.</a:t>
            </a:r>
          </a:p>
          <a:p>
            <a:r>
              <a:rPr lang="uk-UA" sz="1400" dirty="0" smtClean="0"/>
              <a:t>Ви побачите приблизно такий вивід</a:t>
            </a:r>
            <a:r>
              <a:rPr lang="ru-RU" sz="1400" dirty="0" smtClean="0"/>
              <a:t> в консоль.</a:t>
            </a:r>
            <a:endParaRPr lang="en-US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12" y="1662112"/>
            <a:ext cx="8915400" cy="41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649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17390"/>
            <a:ext cx="5181600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Практика. Пишемо наш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Dockerfile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82408"/>
            <a:ext cx="1009507" cy="1009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4966" y="1066800"/>
            <a:ext cx="6020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 smtClean="0"/>
              <a:t>Вітаю Вас!</a:t>
            </a:r>
          </a:p>
          <a:p>
            <a:r>
              <a:rPr lang="uk-UA" sz="1400" b="1" dirty="0" smtClean="0"/>
              <a:t>Ваш перший образ створено.</a:t>
            </a:r>
          </a:p>
          <a:p>
            <a:r>
              <a:rPr lang="uk-UA" sz="1400" i="1" u="sng" dirty="0" smtClean="0"/>
              <a:t>Подивитись всі існуючі образи </a:t>
            </a:r>
            <a:r>
              <a:rPr lang="uk-UA" sz="1400" dirty="0" smtClean="0"/>
              <a:t>можна командою</a:t>
            </a:r>
            <a:r>
              <a:rPr lang="en-US" sz="1400" dirty="0" smtClean="0"/>
              <a:t>: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images   (</a:t>
            </a:r>
            <a:r>
              <a:rPr lang="uk-UA" sz="1400" dirty="0" smtClean="0"/>
              <a:t>докладно - </a:t>
            </a:r>
            <a:r>
              <a:rPr lang="uk-UA" sz="1400" dirty="0" smtClean="0">
                <a:hlinkClick r:id="rId4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. Як будете дивитись – запам’ятайте назву образу!</a:t>
            </a:r>
          </a:p>
          <a:p>
            <a:r>
              <a:rPr lang="uk-UA" sz="1400" i="1" u="sng" dirty="0" smtClean="0"/>
              <a:t>Запускаємо контейнер </a:t>
            </a:r>
            <a:r>
              <a:rPr lang="uk-UA" sz="1400" dirty="0" smtClean="0"/>
              <a:t>з нашим застосунком</a:t>
            </a:r>
            <a:r>
              <a:rPr lang="en-US" sz="1400" dirty="0" smtClean="0"/>
              <a:t>: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run –d &lt;</a:t>
            </a:r>
            <a:r>
              <a:rPr lang="en-US" sz="1400" dirty="0" err="1" smtClean="0"/>
              <a:t>image_name</a:t>
            </a:r>
            <a:r>
              <a:rPr lang="en-US" sz="1400" dirty="0" smtClean="0"/>
              <a:t>&gt;</a:t>
            </a:r>
            <a:r>
              <a:rPr lang="uk-UA" sz="1400" dirty="0" smtClean="0"/>
              <a:t> </a:t>
            </a:r>
            <a:r>
              <a:rPr lang="en-US" sz="1400" dirty="0" smtClean="0"/>
              <a:t> (</a:t>
            </a:r>
            <a:r>
              <a:rPr lang="uk-UA" sz="1400" dirty="0" smtClean="0"/>
              <a:t>Докладно - </a:t>
            </a:r>
            <a:r>
              <a:rPr lang="uk-UA" sz="1400" dirty="0" smtClean="0">
                <a:hlinkClick r:id="rId5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. Перевірте роботу чат-бота в </a:t>
            </a:r>
            <a:r>
              <a:rPr lang="en-US" sz="1400" dirty="0" smtClean="0"/>
              <a:t>Telegram</a:t>
            </a:r>
            <a:r>
              <a:rPr lang="en-US" sz="1400" dirty="0"/>
              <a:t>! </a:t>
            </a:r>
            <a:r>
              <a:rPr lang="en-US" sz="1400" dirty="0" smtClean="0"/>
              <a:t>(</a:t>
            </a:r>
            <a:r>
              <a:rPr lang="uk-UA" sz="1400" dirty="0" smtClean="0"/>
              <a:t>або -  </a:t>
            </a:r>
            <a:r>
              <a:rPr lang="en-US" sz="1400" dirty="0" err="1" smtClean="0">
                <a:hlinkClick r:id="rId6"/>
              </a:rPr>
              <a:t>docker</a:t>
            </a:r>
            <a:r>
              <a:rPr lang="en-US" sz="1400" dirty="0" smtClean="0">
                <a:hlinkClick r:id="rId6"/>
              </a:rPr>
              <a:t> </a:t>
            </a:r>
            <a:r>
              <a:rPr lang="en-US" sz="1400" dirty="0">
                <a:hlinkClick r:id="rId6"/>
              </a:rPr>
              <a:t>container create [OPTIONS] IMAGE [COMMAND] [ARG</a:t>
            </a:r>
            <a:r>
              <a:rPr lang="en-US" sz="1400" dirty="0" smtClean="0">
                <a:hlinkClick r:id="rId6"/>
              </a:rPr>
              <a:t>...]</a:t>
            </a:r>
            <a:r>
              <a:rPr lang="en-US" sz="1400" dirty="0" smtClean="0"/>
              <a:t>   </a:t>
            </a:r>
            <a:r>
              <a:rPr lang="en-US" sz="1400" dirty="0"/>
              <a:t>+   </a:t>
            </a:r>
            <a:r>
              <a:rPr lang="en-US" sz="1400" dirty="0" err="1">
                <a:hlinkClick r:id="rId7"/>
              </a:rPr>
              <a:t>docker</a:t>
            </a:r>
            <a:r>
              <a:rPr lang="en-US" sz="1400" dirty="0">
                <a:hlinkClick r:id="rId7"/>
              </a:rPr>
              <a:t> container start [OPTIONS] CONTAINER [CONTAINER</a:t>
            </a:r>
            <a:r>
              <a:rPr lang="en-US" sz="1400" dirty="0" smtClean="0">
                <a:hlinkClick r:id="rId7"/>
              </a:rPr>
              <a:t>...] </a:t>
            </a:r>
            <a:r>
              <a:rPr lang="en-US" sz="1400" dirty="0" smtClean="0"/>
              <a:t>)</a:t>
            </a:r>
          </a:p>
          <a:p>
            <a:r>
              <a:rPr lang="uk-UA" sz="1400" i="1" u="sng" dirty="0" smtClean="0"/>
              <a:t>Подивитись всі працюючи контейнери</a:t>
            </a:r>
            <a:r>
              <a:rPr lang="ru-RU" sz="1400" i="1" u="sng" dirty="0" smtClean="0"/>
              <a:t> </a:t>
            </a:r>
            <a:r>
              <a:rPr lang="ru-RU" sz="1400" dirty="0" smtClean="0"/>
              <a:t>(ну </a:t>
            </a:r>
            <a:r>
              <a:rPr lang="uk-UA" sz="1400" dirty="0" smtClean="0"/>
              <a:t>і їх назви, </a:t>
            </a:r>
            <a:r>
              <a:rPr lang="en-US" sz="1400" dirty="0" smtClean="0"/>
              <a:t>ID, </a:t>
            </a:r>
            <a:r>
              <a:rPr lang="uk-UA" sz="1400" dirty="0" smtClean="0"/>
              <a:t>статус і </a:t>
            </a:r>
            <a:r>
              <a:rPr lang="uk-UA" sz="1400" dirty="0" err="1" smtClean="0"/>
              <a:t>т.д</a:t>
            </a:r>
            <a:r>
              <a:rPr lang="uk-UA" sz="1400" dirty="0" smtClean="0"/>
              <a:t>.</a:t>
            </a:r>
            <a:r>
              <a:rPr lang="ru-RU" sz="1400" dirty="0" smtClean="0"/>
              <a:t>)</a:t>
            </a:r>
            <a:r>
              <a:rPr lang="en-US" sz="1400" dirty="0" smtClean="0"/>
              <a:t>: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 err="1" smtClean="0"/>
              <a:t>ps</a:t>
            </a:r>
            <a:r>
              <a:rPr lang="en-US" sz="1400" dirty="0" smtClean="0"/>
              <a:t> (</a:t>
            </a:r>
            <a:r>
              <a:rPr lang="uk-UA" sz="1400" dirty="0" smtClean="0"/>
              <a:t>Докладно - </a:t>
            </a:r>
            <a:r>
              <a:rPr lang="uk-UA" sz="1400" dirty="0" smtClean="0">
                <a:hlinkClick r:id="rId8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 (або - </a:t>
            </a:r>
            <a:r>
              <a:rPr lang="en-US" sz="1400" dirty="0" err="1">
                <a:hlinkClick r:id="rId9"/>
              </a:rPr>
              <a:t>docker</a:t>
            </a:r>
            <a:r>
              <a:rPr lang="en-US" sz="1400" dirty="0">
                <a:hlinkClick r:id="rId9"/>
              </a:rPr>
              <a:t> container ls [OPTIONS</a:t>
            </a:r>
            <a:r>
              <a:rPr lang="en-US" sz="1400" dirty="0" smtClean="0">
                <a:hlinkClick r:id="rId9"/>
              </a:rPr>
              <a:t>]</a:t>
            </a:r>
            <a:r>
              <a:rPr lang="uk-UA" sz="1400" dirty="0" smtClean="0">
                <a:hlinkClick r:id="rId9"/>
              </a:rPr>
              <a:t> </a:t>
            </a:r>
            <a:r>
              <a:rPr lang="uk-UA" sz="1400" dirty="0" smtClean="0"/>
              <a:t>)</a:t>
            </a:r>
          </a:p>
          <a:p>
            <a:r>
              <a:rPr lang="uk-UA" sz="1400" i="1" u="sng" dirty="0" smtClean="0"/>
              <a:t>Подивитись </a:t>
            </a:r>
            <a:r>
              <a:rPr lang="uk-UA" sz="1400" i="1" u="sng" dirty="0" err="1" smtClean="0"/>
              <a:t>логи</a:t>
            </a:r>
            <a:r>
              <a:rPr lang="uk-UA" sz="1400" i="1" u="sng" dirty="0" smtClean="0"/>
              <a:t> контейнера </a:t>
            </a:r>
            <a:r>
              <a:rPr lang="uk-UA" sz="1400" dirty="0" smtClean="0"/>
              <a:t>(якщо щось іде не так)</a:t>
            </a:r>
            <a:r>
              <a:rPr lang="en-US" sz="1400" dirty="0" smtClean="0"/>
              <a:t>: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logs &lt;</a:t>
            </a:r>
            <a:r>
              <a:rPr lang="en-US" sz="1400" dirty="0" err="1" smtClean="0"/>
              <a:t>container_name</a:t>
            </a:r>
            <a:r>
              <a:rPr lang="en-US" sz="1400" dirty="0" smtClean="0"/>
              <a:t> | </a:t>
            </a:r>
            <a:r>
              <a:rPr lang="en-US" sz="1400" dirty="0" err="1" smtClean="0"/>
              <a:t>container_id</a:t>
            </a:r>
            <a:r>
              <a:rPr lang="en-US" sz="1400" dirty="0" smtClean="0"/>
              <a:t>&gt;        (</a:t>
            </a:r>
            <a:r>
              <a:rPr lang="uk-UA" sz="1400" dirty="0" smtClean="0"/>
              <a:t>Докладно </a:t>
            </a:r>
            <a:r>
              <a:rPr lang="uk-UA" sz="1400" dirty="0" smtClean="0">
                <a:hlinkClick r:id="rId10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 (або - </a:t>
            </a:r>
            <a:r>
              <a:rPr lang="fr-FR" sz="1400" dirty="0">
                <a:hlinkClick r:id="rId11"/>
              </a:rPr>
              <a:t>docker container logs [OPTIONS] </a:t>
            </a:r>
            <a:r>
              <a:rPr lang="fr-FR" sz="1400" dirty="0" smtClean="0">
                <a:hlinkClick r:id="rId11"/>
              </a:rPr>
              <a:t>CONTAINER</a:t>
            </a:r>
            <a:r>
              <a:rPr lang="uk-UA" sz="1400" dirty="0" smtClean="0"/>
              <a:t> )</a:t>
            </a:r>
          </a:p>
          <a:p>
            <a:r>
              <a:rPr lang="uk-UA" sz="1400" i="1" u="sng" dirty="0" smtClean="0"/>
              <a:t>Зупинити роботу контейнера</a:t>
            </a:r>
          </a:p>
          <a:p>
            <a:r>
              <a:rPr lang="uk-UA" sz="1400" dirty="0"/>
              <a:t> </a:t>
            </a:r>
            <a:r>
              <a:rPr lang="uk-UA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stop &lt;</a:t>
            </a:r>
            <a:r>
              <a:rPr lang="en-US" sz="1400" dirty="0" err="1" smtClean="0"/>
              <a:t>container_name</a:t>
            </a:r>
            <a:r>
              <a:rPr lang="en-US" sz="1400" dirty="0" smtClean="0"/>
              <a:t> | </a:t>
            </a:r>
            <a:r>
              <a:rPr lang="en-US" sz="1400" dirty="0" err="1" smtClean="0"/>
              <a:t>container_ID</a:t>
            </a:r>
            <a:r>
              <a:rPr lang="en-US" sz="1400" dirty="0" smtClean="0"/>
              <a:t>&gt;</a:t>
            </a:r>
            <a:r>
              <a:rPr lang="en-US" sz="1400" dirty="0"/>
              <a:t> </a:t>
            </a:r>
            <a:r>
              <a:rPr lang="en-US" sz="1400" dirty="0" smtClean="0"/>
              <a:t>   (</a:t>
            </a:r>
            <a:r>
              <a:rPr lang="uk-UA" sz="1400" dirty="0" smtClean="0"/>
              <a:t>Докладно </a:t>
            </a:r>
            <a:r>
              <a:rPr lang="uk-UA" sz="1400" dirty="0" smtClean="0">
                <a:hlinkClick r:id="rId12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 (або - </a:t>
            </a:r>
            <a:r>
              <a:rPr lang="en-US" sz="1400" dirty="0" err="1">
                <a:hlinkClick r:id="rId13"/>
              </a:rPr>
              <a:t>docker</a:t>
            </a:r>
            <a:r>
              <a:rPr lang="en-US" sz="1400" dirty="0">
                <a:hlinkClick r:id="rId13"/>
              </a:rPr>
              <a:t> container stop [OPTIONS] CONTAINER [CONTAINER</a:t>
            </a:r>
            <a:r>
              <a:rPr lang="en-US" sz="1400" dirty="0" smtClean="0">
                <a:hlinkClick r:id="rId13"/>
              </a:rPr>
              <a:t>...]</a:t>
            </a:r>
            <a:r>
              <a:rPr lang="uk-UA" sz="1400" dirty="0" smtClean="0">
                <a:hlinkClick r:id="rId13"/>
              </a:rPr>
              <a:t> </a:t>
            </a:r>
            <a:r>
              <a:rPr lang="uk-UA" sz="1400" dirty="0" smtClean="0"/>
              <a:t>)</a:t>
            </a:r>
          </a:p>
          <a:p>
            <a:r>
              <a:rPr lang="uk-UA" sz="1400" i="1" u="sng" dirty="0" smtClean="0"/>
              <a:t>Видалити контейнер</a:t>
            </a:r>
          </a:p>
          <a:p>
            <a:r>
              <a:rPr lang="uk-UA" sz="1400" dirty="0"/>
              <a:t> </a:t>
            </a:r>
            <a:r>
              <a:rPr lang="uk-UA" sz="1400" dirty="0" smtClean="0"/>
              <a:t>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 err="1" smtClean="0"/>
              <a:t>rm</a:t>
            </a:r>
            <a:r>
              <a:rPr lang="en-US" sz="1400" dirty="0" smtClean="0"/>
              <a:t> &lt;</a:t>
            </a:r>
            <a:r>
              <a:rPr lang="en-US" sz="1400" dirty="0" err="1" smtClean="0"/>
              <a:t>container_name</a:t>
            </a:r>
            <a:r>
              <a:rPr lang="en-US" sz="1400" dirty="0" smtClean="0"/>
              <a:t> | </a:t>
            </a:r>
            <a:r>
              <a:rPr lang="en-US" sz="1400" dirty="0" err="1" smtClean="0"/>
              <a:t>container_ID</a:t>
            </a:r>
            <a:r>
              <a:rPr lang="en-US" sz="1400" dirty="0" smtClean="0"/>
              <a:t>&gt; (</a:t>
            </a:r>
            <a:r>
              <a:rPr lang="uk-UA" sz="1400" dirty="0" smtClean="0"/>
              <a:t>Докладно </a:t>
            </a:r>
            <a:r>
              <a:rPr lang="uk-UA" sz="1400" dirty="0" smtClean="0">
                <a:hlinkClick r:id="rId14"/>
              </a:rPr>
              <a:t>тут</a:t>
            </a:r>
            <a:r>
              <a:rPr lang="en-US" sz="1400" dirty="0" smtClean="0"/>
              <a:t>)</a:t>
            </a:r>
            <a:r>
              <a:rPr lang="uk-UA" sz="1400" dirty="0" smtClean="0"/>
              <a:t> (або - </a:t>
            </a:r>
            <a:r>
              <a:rPr lang="fr-FR" sz="1400" dirty="0">
                <a:hlinkClick r:id="rId15"/>
              </a:rPr>
              <a:t>docker container rm [OPTIONS] CONTAINER [CONTAINER</a:t>
            </a:r>
            <a:r>
              <a:rPr lang="fr-FR" sz="1400" dirty="0" smtClean="0">
                <a:hlinkClick r:id="rId15"/>
              </a:rPr>
              <a:t>...]</a:t>
            </a:r>
            <a:r>
              <a:rPr lang="uk-UA" sz="1400" dirty="0" smtClean="0"/>
              <a:t> )</a:t>
            </a:r>
            <a:endParaRPr lang="en-US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248400" y="2199257"/>
            <a:ext cx="55310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1400" b="1" dirty="0" smtClean="0"/>
              <a:t>Практична вправа</a:t>
            </a:r>
            <a:r>
              <a:rPr lang="en-US" sz="1400" b="1" dirty="0" smtClean="0"/>
              <a:t>:</a:t>
            </a:r>
            <a:endParaRPr lang="ru-RU" sz="1400" b="1" dirty="0" smtClean="0"/>
          </a:p>
          <a:p>
            <a:pPr marL="285750" indent="-285750" algn="r">
              <a:buFontTx/>
              <a:buChar char="-"/>
            </a:pPr>
            <a:r>
              <a:rPr lang="ru-RU" sz="1400" dirty="0" err="1" smtClean="0"/>
              <a:t>Подив</a:t>
            </a:r>
            <a:r>
              <a:rPr lang="uk-UA" sz="1400" dirty="0" err="1" smtClean="0"/>
              <a:t>іться</a:t>
            </a:r>
            <a:r>
              <a:rPr lang="uk-UA" sz="1400" dirty="0" smtClean="0"/>
              <a:t> всі образи на вашому </a:t>
            </a:r>
            <a:r>
              <a:rPr lang="uk-UA" sz="1400" dirty="0" err="1" smtClean="0"/>
              <a:t>компьютері</a:t>
            </a:r>
            <a:endParaRPr lang="uk-UA" sz="1400" dirty="0" smtClean="0"/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Запустіть новий контейнер з створеного образу</a:t>
            </a:r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Подивіться всі працюючи контейнери</a:t>
            </a:r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Зупиніть працюючі контейнери</a:t>
            </a:r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Подивіться ВСІ наявні контейнери (і працюючі і не працюючі)</a:t>
            </a:r>
          </a:p>
          <a:p>
            <a:pPr algn="r"/>
            <a:r>
              <a:rPr lang="uk-UA" sz="1400" dirty="0" smtClean="0"/>
              <a:t>Підказка</a:t>
            </a:r>
            <a:r>
              <a:rPr lang="en-US" sz="1400" dirty="0" smtClean="0"/>
              <a:t>: </a:t>
            </a:r>
            <a:r>
              <a:rPr lang="uk-UA" sz="1400" dirty="0" smtClean="0"/>
              <a:t>команда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 err="1" smtClean="0"/>
              <a:t>ps</a:t>
            </a:r>
            <a:r>
              <a:rPr lang="en-US" sz="1400" dirty="0" smtClean="0"/>
              <a:t> –a</a:t>
            </a:r>
          </a:p>
          <a:p>
            <a:pPr marL="285750" indent="-285750" algn="r">
              <a:buFontTx/>
              <a:buChar char="-"/>
            </a:pPr>
            <a:r>
              <a:rPr lang="uk-UA" sz="1400" dirty="0" err="1" smtClean="0"/>
              <a:t>Перезапустіть</a:t>
            </a:r>
            <a:r>
              <a:rPr lang="uk-UA" sz="1400" dirty="0" smtClean="0"/>
              <a:t> зупинений, але існуючий контейнер</a:t>
            </a:r>
          </a:p>
          <a:p>
            <a:pPr algn="r"/>
            <a:r>
              <a:rPr lang="uk-UA" sz="1400" dirty="0" smtClean="0"/>
              <a:t>Команда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restart &lt;</a:t>
            </a:r>
            <a:r>
              <a:rPr lang="en-US" sz="1400" dirty="0" err="1" smtClean="0"/>
              <a:t>container_name</a:t>
            </a:r>
            <a:r>
              <a:rPr lang="en-US" sz="1400" dirty="0" smtClean="0"/>
              <a:t> | </a:t>
            </a:r>
            <a:r>
              <a:rPr lang="en-US" sz="1400" dirty="0" err="1" smtClean="0"/>
              <a:t>container_ID</a:t>
            </a:r>
            <a:r>
              <a:rPr lang="en-US" sz="1400" dirty="0" smtClean="0"/>
              <a:t>&gt;</a:t>
            </a:r>
          </a:p>
          <a:p>
            <a:pPr algn="r"/>
            <a:r>
              <a:rPr lang="uk-UA" sz="1400" dirty="0" smtClean="0"/>
              <a:t>Докладно </a:t>
            </a:r>
            <a:r>
              <a:rPr lang="uk-UA" sz="1400" dirty="0" smtClean="0">
                <a:hlinkClick r:id="rId16"/>
              </a:rPr>
              <a:t>тут</a:t>
            </a:r>
            <a:endParaRPr lang="en-US" sz="1400" dirty="0" smtClean="0"/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Знову подивіться на список ВСІХ наявних контейнерів. Зверніть увагу на зміну статусу запущеного на попередньому кроці контейнеру.</a:t>
            </a:r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Зупиніть працюючий контейнер</a:t>
            </a:r>
          </a:p>
          <a:p>
            <a:pPr marL="285750" indent="-285750" algn="r">
              <a:buFontTx/>
              <a:buChar char="-"/>
            </a:pPr>
            <a:r>
              <a:rPr lang="uk-UA" sz="1400" dirty="0" smtClean="0"/>
              <a:t>Видаліть ВСІ існуючи контейнери</a:t>
            </a:r>
          </a:p>
        </p:txBody>
      </p:sp>
    </p:spTree>
    <p:extLst>
      <p:ext uri="{BB962C8B-B14F-4D97-AF65-F5344CB8AC3E}">
        <p14:creationId xmlns:p14="http://schemas.microsoft.com/office/powerpoint/2010/main" val="3297981676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10515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Заняття 3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розвиток нашого проекту. Як працюють декілька контейнерів в одному проекті і для чого.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373241" y="1295400"/>
            <a:ext cx="11296636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Розбираємо помилки і питання при роботі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Docker.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Працю</a:t>
            </a:r>
            <a:r>
              <a:rPr lang="uk-UA" sz="1600" b="1" dirty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є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«в 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середи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ні контейнера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»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Як зберігати секрети і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конфиденційну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інформацію.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Плануємо розвиток нашого проекту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додаємо роботу з БД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postgreSQL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Модуль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psycopg2.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Docker,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теорія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аспекти сумісної роботи декількох контейнерів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Співставлення портів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ports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Співставлення томів і створення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постіних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томів для зберігання даних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volumes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 networking: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як спілкуються контейнери</a:t>
            </a: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Bridge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Host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None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\власні мережі</a:t>
            </a: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DNS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Консолідуємо теорію для вирішення завдань розвитку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DockerHub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 compose: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розуміння.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docker-compose.yaml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–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розуміння і загальна структура, основні інструкції.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Створюємо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docker-compose.yaml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для нашого проекту.</a:t>
            </a: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290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17390"/>
            <a:ext cx="66865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Практика. Про секрети і файл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dockerignore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93" y="5276570"/>
            <a:ext cx="1009507" cy="10095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0841" y="1219200"/>
            <a:ext cx="11590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Пропоную Вам під </a:t>
            </a:r>
            <a:r>
              <a:rPr lang="ru-RU" sz="1400" dirty="0" smtClean="0"/>
              <a:t>час коли контейнер </a:t>
            </a:r>
            <a:r>
              <a:rPr lang="uk-UA" sz="1400" dirty="0" smtClean="0"/>
              <a:t>запущений і працює зробити наступне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запустіть </a:t>
            </a:r>
            <a:r>
              <a:rPr lang="uk-UA" sz="1400" dirty="0"/>
              <a:t>в контейнері </a:t>
            </a:r>
            <a:r>
              <a:rPr lang="en-US" sz="1400" dirty="0"/>
              <a:t>bash </a:t>
            </a:r>
            <a:r>
              <a:rPr lang="uk-UA" sz="1400" dirty="0"/>
              <a:t>і походить в середині – подивіться як там все</a:t>
            </a:r>
            <a:r>
              <a:rPr lang="uk-UA" sz="1400" dirty="0" smtClean="0"/>
              <a:t>)))</a:t>
            </a:r>
            <a:r>
              <a:rPr lang="en-US" sz="1400" dirty="0" smtClean="0"/>
              <a:t> </a:t>
            </a:r>
            <a:r>
              <a:rPr lang="uk-UA" sz="1400" dirty="0" smtClean="0"/>
              <a:t>Команда</a:t>
            </a:r>
            <a:r>
              <a:rPr lang="en-US" sz="1400" dirty="0" smtClean="0"/>
              <a:t>:</a:t>
            </a:r>
            <a:r>
              <a:rPr lang="uk-UA" sz="1400" dirty="0" smtClean="0"/>
              <a:t>  </a:t>
            </a:r>
            <a:r>
              <a:rPr lang="en-US" sz="1400" dirty="0" err="1"/>
              <a:t>docker</a:t>
            </a:r>
            <a:r>
              <a:rPr lang="en-US" sz="1400" dirty="0"/>
              <a:t> exec –</a:t>
            </a:r>
            <a:r>
              <a:rPr lang="en-US" sz="1400" dirty="0" err="1"/>
              <a:t>ti</a:t>
            </a:r>
            <a:r>
              <a:rPr lang="en-US" sz="1400" dirty="0"/>
              <a:t> &lt;</a:t>
            </a:r>
            <a:r>
              <a:rPr lang="en-US" sz="1400" dirty="0" err="1"/>
              <a:t>container_name</a:t>
            </a:r>
            <a:r>
              <a:rPr lang="en-US" sz="1400" dirty="0"/>
              <a:t> | </a:t>
            </a:r>
            <a:r>
              <a:rPr lang="en-US" sz="1400" dirty="0" err="1"/>
              <a:t>container_ID</a:t>
            </a:r>
            <a:r>
              <a:rPr lang="en-US" sz="1400" dirty="0"/>
              <a:t>&gt; </a:t>
            </a:r>
            <a:r>
              <a:rPr lang="en-US" sz="1400" dirty="0" smtClean="0"/>
              <a:t> bash (</a:t>
            </a:r>
            <a:r>
              <a:rPr lang="uk-UA" sz="1400" dirty="0" smtClean="0"/>
              <a:t>або  </a:t>
            </a:r>
            <a:r>
              <a:rPr lang="fr-FR" sz="1400" dirty="0">
                <a:hlinkClick r:id="rId4"/>
              </a:rPr>
              <a:t>docker container exec [OPTIONS] CONTAINER COMMAND [ARG</a:t>
            </a:r>
            <a:r>
              <a:rPr lang="fr-FR" sz="1400" dirty="0" smtClean="0">
                <a:hlinkClick r:id="rId4"/>
              </a:rPr>
              <a:t>...]</a:t>
            </a:r>
            <a:r>
              <a:rPr lang="uk-UA" sz="1400" dirty="0" smtClean="0">
                <a:hlinkClick r:id="rId4"/>
              </a:rPr>
              <a:t> </a:t>
            </a:r>
            <a:r>
              <a:rPr lang="en-US" sz="1400" dirty="0" smtClean="0"/>
              <a:t>)</a:t>
            </a:r>
            <a:r>
              <a:rPr lang="uk-UA" sz="1400" dirty="0" smtClean="0"/>
              <a:t>.  Ця </a:t>
            </a:r>
            <a:r>
              <a:rPr lang="uk-UA" sz="1400" dirty="0"/>
              <a:t>команда дозволяє запустити </a:t>
            </a:r>
            <a:r>
              <a:rPr lang="en-US" sz="1400" dirty="0" smtClean="0"/>
              <a:t>bash</a:t>
            </a:r>
            <a:r>
              <a:rPr lang="uk-UA" sz="1400" dirty="0" smtClean="0"/>
              <a:t> </a:t>
            </a:r>
            <a:r>
              <a:rPr lang="uk-UA" sz="1400" dirty="0"/>
              <a:t>у працюючому контейнері, як би ви підключились до віддаленого сервера і працювали через консоль. Можете спробувати запустити, наприклад, </a:t>
            </a:r>
            <a:r>
              <a:rPr lang="en-US" sz="1400" dirty="0"/>
              <a:t>python.</a:t>
            </a:r>
            <a:r>
              <a:rPr lang="uk-UA" sz="1400" dirty="0"/>
              <a:t> Вийдіть стандартним завершенням застосунка, який ви запустили (</a:t>
            </a:r>
            <a:r>
              <a:rPr lang="ru-RU" sz="1400" dirty="0"/>
              <a:t>для </a:t>
            </a:r>
            <a:r>
              <a:rPr lang="en-US" sz="1400" dirty="0"/>
              <a:t>bash – </a:t>
            </a:r>
            <a:r>
              <a:rPr lang="uk-UA" sz="1400" dirty="0"/>
              <a:t>це команда </a:t>
            </a:r>
            <a:r>
              <a:rPr lang="en-US" sz="1400" dirty="0"/>
              <a:t> exit</a:t>
            </a:r>
            <a:r>
              <a:rPr lang="uk-UA" sz="1400" dirty="0"/>
              <a:t>)</a:t>
            </a:r>
            <a:r>
              <a:rPr lang="en-US" sz="1400" dirty="0"/>
              <a:t>. </a:t>
            </a:r>
            <a:r>
              <a:rPr lang="uk-UA" sz="1400" dirty="0"/>
              <a:t>Докладно про команду </a:t>
            </a:r>
            <a:r>
              <a:rPr lang="uk-UA" sz="1400" dirty="0">
                <a:hlinkClick r:id="rId5"/>
              </a:rPr>
              <a:t>тут</a:t>
            </a:r>
            <a:r>
              <a:rPr lang="uk-UA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Я прошу Вас звернути увагу, що якщо ви зайдете в папку з вашим проектом в контейнері (в нашому прикладі - </a:t>
            </a:r>
            <a:r>
              <a:rPr lang="en-US" sz="1400" dirty="0"/>
              <a:t>/</a:t>
            </a:r>
            <a:r>
              <a:rPr lang="en-US" sz="1400" dirty="0" smtClean="0"/>
              <a:t>home/</a:t>
            </a:r>
            <a:r>
              <a:rPr lang="en-US" sz="1400" dirty="0" err="1" smtClean="0"/>
              <a:t>docker_user</a:t>
            </a:r>
            <a:r>
              <a:rPr lang="en-US" sz="1400" dirty="0" smtClean="0"/>
              <a:t>/app</a:t>
            </a:r>
            <a:r>
              <a:rPr lang="uk-UA" sz="1400" dirty="0" smtClean="0"/>
              <a:t>)</a:t>
            </a:r>
            <a:r>
              <a:rPr lang="en-US" sz="1400" dirty="0" smtClean="0"/>
              <a:t> </a:t>
            </a:r>
            <a:r>
              <a:rPr lang="uk-UA" sz="1400" dirty="0" smtClean="0"/>
              <a:t>і подивитесь на присутні файли і папки з урахуванням скритих (</a:t>
            </a:r>
            <a:r>
              <a:rPr lang="en-US" sz="1400" dirty="0" smtClean="0"/>
              <a:t>bash </a:t>
            </a:r>
            <a:r>
              <a:rPr lang="uk-UA" sz="1400" dirty="0" smtClean="0"/>
              <a:t>команда </a:t>
            </a:r>
            <a:r>
              <a:rPr lang="en-US" sz="1400" dirty="0" smtClean="0"/>
              <a:t>ls -a</a:t>
            </a:r>
            <a:r>
              <a:rPr lang="uk-UA" sz="1400" dirty="0" smtClean="0"/>
              <a:t>), то ви побачите там файл </a:t>
            </a:r>
            <a:r>
              <a:rPr lang="en-US" sz="1400" dirty="0" smtClean="0"/>
              <a:t>.</a:t>
            </a:r>
            <a:r>
              <a:rPr lang="en-US" sz="1400" dirty="0" err="1" smtClean="0"/>
              <a:t>env</a:t>
            </a:r>
            <a:r>
              <a:rPr lang="en-US" sz="1400" dirty="0" smtClean="0"/>
              <a:t> </a:t>
            </a:r>
            <a:r>
              <a:rPr lang="uk-UA" sz="1400" dirty="0" smtClean="0"/>
              <a:t>з усіма секретами! Це – біда, тому що він присутній у образі і всі, хто його скачають (якщо ви випустите образ у </a:t>
            </a:r>
            <a:r>
              <a:rPr lang="uk-UA" sz="1400" dirty="0" err="1" smtClean="0"/>
              <a:t>репозиторій</a:t>
            </a:r>
            <a:r>
              <a:rPr lang="uk-UA" sz="1400" dirty="0" smtClean="0"/>
              <a:t> в вільний доступ) – всі побачать Ваш файл з секретами. Так краще не робити.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2845" y="3282996"/>
            <a:ext cx="11590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 рамках нашого проекту ми не будемо вирішувати цю проблему (ми вважаємо що наш образ не передбачає вільного обігу), але окреслимо шлях </a:t>
            </a:r>
            <a:r>
              <a:rPr lang="uk-UA" sz="1400" dirty="0" err="1" smtClean="0"/>
              <a:t>ії</a:t>
            </a:r>
            <a:r>
              <a:rPr lang="uk-UA" sz="1400" dirty="0" smtClean="0"/>
              <a:t> вирішення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для того щоб в образ не попадали якісь директорії і файли (з секретами, або якщо не потрібні для роботи контейнера) – необхідно поряд з </a:t>
            </a:r>
            <a:r>
              <a:rPr lang="en-US" sz="1400" dirty="0" err="1" smtClean="0"/>
              <a:t>Dockerfile</a:t>
            </a:r>
            <a:r>
              <a:rPr lang="en-US" sz="1400" dirty="0" smtClean="0"/>
              <a:t> (</a:t>
            </a:r>
            <a:r>
              <a:rPr lang="uk-UA" sz="1400" dirty="0" smtClean="0"/>
              <a:t>в тому ж каталозі</a:t>
            </a:r>
            <a:r>
              <a:rPr lang="en-US" sz="1400" dirty="0" smtClean="0"/>
              <a:t>)</a:t>
            </a:r>
            <a:r>
              <a:rPr lang="uk-UA" sz="1400" dirty="0" smtClean="0"/>
              <a:t> </a:t>
            </a:r>
            <a:r>
              <a:rPr lang="ru-RU" sz="1400" dirty="0" err="1" smtClean="0"/>
              <a:t>створити</a:t>
            </a:r>
            <a:r>
              <a:rPr lang="ru-RU" sz="1400" dirty="0" smtClean="0"/>
              <a:t> файл </a:t>
            </a:r>
            <a:r>
              <a:rPr lang="en-US" sz="1400" dirty="0" smtClean="0"/>
              <a:t>.</a:t>
            </a:r>
            <a:r>
              <a:rPr lang="en-US" sz="1400" dirty="0" err="1" smtClean="0"/>
              <a:t>dockerignore</a:t>
            </a:r>
            <a:r>
              <a:rPr lang="en-US" sz="1400" dirty="0" smtClean="0"/>
              <a:t>. </a:t>
            </a:r>
            <a:r>
              <a:rPr lang="uk-UA" sz="1400" dirty="0" smtClean="0"/>
              <a:t>Це звичайний текстовий файл, формат якого за допомогою шаблонів описує назви файлів і папок, які НЕ повинні попадати в образ. Формат – дуже схожий на файл формат файлу </a:t>
            </a:r>
            <a:r>
              <a:rPr lang="en-US" sz="1400" dirty="0" smtClean="0"/>
              <a:t>.</a:t>
            </a:r>
            <a:r>
              <a:rPr lang="en-US" sz="1400" dirty="0" err="1" smtClean="0"/>
              <a:t>gitignore</a:t>
            </a:r>
            <a:r>
              <a:rPr lang="en-US" sz="1400" dirty="0" smtClean="0"/>
              <a:t>, </a:t>
            </a:r>
            <a:r>
              <a:rPr lang="uk-UA" sz="1400" dirty="0" smtClean="0"/>
              <a:t>докладно це </a:t>
            </a:r>
            <a:r>
              <a:rPr lang="uk-UA" sz="1400" dirty="0" smtClean="0">
                <a:hlinkClick r:id="rId6"/>
              </a:rPr>
              <a:t>описано тут</a:t>
            </a:r>
            <a:r>
              <a:rPr lang="uk-UA" sz="1400" dirty="0" smtClean="0"/>
              <a:t>.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uk-UA" sz="1400" dirty="0" smtClean="0"/>
              <a:t>Значення змінних оточення можуть передаватися в контейнер</a:t>
            </a:r>
            <a:r>
              <a:rPr lang="en-US" sz="1400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uk-UA" sz="1400" dirty="0"/>
              <a:t>п</a:t>
            </a:r>
            <a:r>
              <a:rPr lang="uk-UA" sz="1400" dirty="0" smtClean="0"/>
              <a:t>ід час створення контейнера (наприклад в тілі команди </a:t>
            </a:r>
            <a:r>
              <a:rPr lang="en-US" sz="1400" dirty="0" err="1" smtClean="0">
                <a:hlinkClick r:id="rId7"/>
              </a:rPr>
              <a:t>docker</a:t>
            </a:r>
            <a:r>
              <a:rPr lang="en-US" sz="1400" dirty="0" smtClean="0">
                <a:hlinkClick r:id="rId7"/>
              </a:rPr>
              <a:t> container create</a:t>
            </a:r>
            <a:r>
              <a:rPr lang="en-US" sz="1400" dirty="0" smtClean="0"/>
              <a:t>, </a:t>
            </a:r>
            <a:r>
              <a:rPr lang="uk-UA" sz="1400" dirty="0" smtClean="0"/>
              <a:t>опція –</a:t>
            </a:r>
            <a:r>
              <a:rPr lang="en-US" sz="1400" dirty="0" err="1" smtClean="0"/>
              <a:t>env</a:t>
            </a:r>
            <a:r>
              <a:rPr lang="en-US" sz="1400" dirty="0" smtClean="0"/>
              <a:t> </a:t>
            </a:r>
            <a:r>
              <a:rPr lang="uk-UA" sz="1400" dirty="0" smtClean="0"/>
              <a:t>або </a:t>
            </a:r>
            <a:r>
              <a:rPr lang="ru-RU" sz="1400" dirty="0" smtClean="0"/>
              <a:t>-</a:t>
            </a:r>
            <a:r>
              <a:rPr lang="en-US" sz="1400" dirty="0" smtClean="0"/>
              <a:t>e</a:t>
            </a:r>
            <a:r>
              <a:rPr lang="uk-UA" sz="1400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uk-UA" sz="1400" dirty="0" smtClean="0"/>
              <a:t>Через механізм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secret (</a:t>
            </a:r>
            <a:r>
              <a:rPr lang="uk-UA" sz="1400" dirty="0" smtClean="0">
                <a:hlinkClick r:id="rId8"/>
              </a:rPr>
              <a:t>докладний опис тут</a:t>
            </a:r>
            <a:r>
              <a:rPr lang="en-US" sz="1400" dirty="0" smtClean="0"/>
              <a:t>). </a:t>
            </a:r>
            <a:r>
              <a:rPr lang="uk-UA" sz="1400" dirty="0" smtClean="0"/>
              <a:t>Приклади використання цього механізму – </a:t>
            </a:r>
            <a:r>
              <a:rPr lang="uk-UA" sz="1400" dirty="0" smtClean="0">
                <a:hlinkClick r:id="rId9"/>
              </a:rPr>
              <a:t>шукайте тут</a:t>
            </a:r>
            <a:r>
              <a:rPr lang="uk-UA" sz="1400" dirty="0" smtClean="0"/>
              <a:t>.</a:t>
            </a: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 flipV="1">
            <a:off x="152400" y="5105400"/>
            <a:ext cx="10591800" cy="187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3241" y="5156451"/>
            <a:ext cx="1021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Висновок</a:t>
            </a:r>
            <a:r>
              <a:rPr lang="en-US" dirty="0" smtClean="0"/>
              <a:t>:</a:t>
            </a:r>
            <a:endParaRPr lang="uk-UA" dirty="0" smtClean="0"/>
          </a:p>
          <a:p>
            <a:pPr marL="285750" indent="-285750">
              <a:buFontTx/>
              <a:buChar char="-"/>
            </a:pPr>
            <a:r>
              <a:rPr lang="uk-UA" dirty="0" smtClean="0"/>
              <a:t>якщо Ваш образ буде в загальному обігу – обов’язково опікуйтесь секретами.</a:t>
            </a:r>
          </a:p>
          <a:p>
            <a:pPr marL="285750" indent="-285750">
              <a:buFontTx/>
              <a:buChar char="-"/>
            </a:pPr>
            <a:r>
              <a:rPr lang="uk-UA" dirty="0"/>
              <a:t>о</a:t>
            </a:r>
            <a:r>
              <a:rPr lang="uk-UA" dirty="0" smtClean="0"/>
              <a:t>бов’язково використовуйте </a:t>
            </a:r>
            <a:r>
              <a:rPr lang="en-US" dirty="0" smtClean="0"/>
              <a:t>.</a:t>
            </a:r>
            <a:r>
              <a:rPr lang="en-US" dirty="0" err="1" smtClean="0"/>
              <a:t>dockerignore</a:t>
            </a:r>
            <a:r>
              <a:rPr lang="en-US" dirty="0" smtClean="0"/>
              <a:t> </a:t>
            </a:r>
            <a:r>
              <a:rPr lang="uk-UA" dirty="0" smtClean="0"/>
              <a:t>для виключення непотрібних в образі файлів і папок.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0323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17390"/>
            <a:ext cx="66865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Подальший розвиток нашого проекту.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107237"/>
            <a:ext cx="1009507" cy="1009507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533400" y="4991622"/>
            <a:ext cx="10591800" cy="187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1893" y="4424560"/>
            <a:ext cx="10218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Обов’язково оновіть файл </a:t>
            </a:r>
            <a:r>
              <a:rPr lang="uk-UA" dirty="0" err="1" smtClean="0"/>
              <a:t>залежностей</a:t>
            </a:r>
            <a:r>
              <a:rPr lang="en-US" dirty="0" smtClean="0"/>
              <a:t> </a:t>
            </a:r>
            <a:r>
              <a:rPr lang="uk-UA" dirty="0" smtClean="0"/>
              <a:t>проекту</a:t>
            </a:r>
            <a:r>
              <a:rPr lang="en-US" dirty="0" smtClean="0"/>
              <a:t>:</a:t>
            </a:r>
            <a:endParaRPr lang="uk-UA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1302603"/>
            <a:ext cx="998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На цьому етапі ми створили застосунок – примітивний </a:t>
            </a:r>
            <a:r>
              <a:rPr lang="uk-UA" sz="1600" dirty="0" err="1" smtClean="0"/>
              <a:t>ехо</a:t>
            </a:r>
            <a:r>
              <a:rPr lang="uk-UA" sz="1600" dirty="0" smtClean="0"/>
              <a:t>-бот, для якого створили </a:t>
            </a:r>
            <a:r>
              <a:rPr lang="en-US" sz="1600" dirty="0" err="1" smtClean="0"/>
              <a:t>docker</a:t>
            </a:r>
            <a:r>
              <a:rPr lang="en-US" sz="1600" dirty="0" smtClean="0"/>
              <a:t>-</a:t>
            </a:r>
            <a:r>
              <a:rPr lang="uk-UA" sz="1600" dirty="0" smtClean="0"/>
              <a:t>образ і навчились запускати  наш застосунок в контейнері. Це, напевно, може бути цікавим, але зараз ще важко побачити практичний зиск від всього цього.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057400" y="2082266"/>
            <a:ext cx="96203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Для нашого подальшого руху пропоную ускладнити проект – давайте </a:t>
            </a:r>
            <a:r>
              <a:rPr lang="uk-UA" sz="1600" dirty="0" err="1" smtClean="0"/>
              <a:t>додамо</a:t>
            </a:r>
            <a:r>
              <a:rPr lang="uk-UA" sz="1600" dirty="0" smtClean="0"/>
              <a:t> в нього роботу з базою даних. Пропоную зберігати в БД час звертання користувача, ім’я користувача (якщо воно є), його </a:t>
            </a:r>
            <a:r>
              <a:rPr lang="en-US" sz="1600" dirty="0" smtClean="0"/>
              <a:t>telegram id</a:t>
            </a:r>
            <a:r>
              <a:rPr lang="uk-UA" sz="1600" dirty="0" smtClean="0"/>
              <a:t> і текст повідомлення. В якості БД будемо використовувати БД </a:t>
            </a:r>
            <a:r>
              <a:rPr lang="en-US" sz="1600" dirty="0" smtClean="0"/>
              <a:t>PostgreSQL (</a:t>
            </a:r>
            <a:r>
              <a:rPr lang="uk-UA" sz="1600" dirty="0" smtClean="0">
                <a:hlinkClick r:id="rId4"/>
              </a:rPr>
              <a:t>документація тут</a:t>
            </a:r>
            <a:r>
              <a:rPr lang="en-US" sz="1600" dirty="0" smtClean="0"/>
              <a:t>). </a:t>
            </a:r>
          </a:p>
          <a:p>
            <a:r>
              <a:rPr lang="uk-UA" sz="1600" dirty="0" smtClean="0"/>
              <a:t>Для взаємодії з БД нашого застосунку будемо використовувати модуль </a:t>
            </a:r>
            <a:r>
              <a:rPr lang="en-US" sz="1600" dirty="0" smtClean="0"/>
              <a:t>psycopg2 – </a:t>
            </a:r>
            <a:r>
              <a:rPr lang="uk-UA" sz="1600" dirty="0" smtClean="0"/>
              <a:t>який надає можливість працювати з БД за логікою дуже близькою до того як ми працювали з БД </a:t>
            </a:r>
            <a:r>
              <a:rPr lang="en-US" sz="1600" dirty="0" smtClean="0"/>
              <a:t>SQLite </a:t>
            </a:r>
            <a:r>
              <a:rPr lang="uk-UA" sz="1600" dirty="0" smtClean="0"/>
              <a:t>за допомогою вбудованого модуля</a:t>
            </a:r>
            <a:r>
              <a:rPr lang="en-US" sz="1600" dirty="0" smtClean="0"/>
              <a:t> sqlite3.</a:t>
            </a:r>
            <a:endParaRPr lang="uk-UA" sz="1600" dirty="0" smtClean="0"/>
          </a:p>
          <a:p>
            <a:r>
              <a:rPr lang="uk-UA" sz="1600" dirty="0" smtClean="0"/>
              <a:t>Документація модуля </a:t>
            </a:r>
            <a:r>
              <a:rPr lang="en-US" sz="1600" dirty="0" smtClean="0"/>
              <a:t>psycopg2 –</a:t>
            </a:r>
            <a:r>
              <a:rPr lang="uk-UA" sz="1600" dirty="0" smtClean="0"/>
              <a:t> </a:t>
            </a:r>
            <a:r>
              <a:rPr lang="uk-UA" sz="1600" dirty="0" smtClean="0">
                <a:hlinkClick r:id="rId5"/>
              </a:rPr>
              <a:t>тут</a:t>
            </a:r>
            <a:r>
              <a:rPr lang="uk-UA" sz="1600" dirty="0" smtClean="0"/>
              <a:t>. Так як цей модуль не є вбудованим – треба його </a:t>
            </a:r>
            <a:r>
              <a:rPr lang="uk-UA" sz="1600" dirty="0" err="1" smtClean="0"/>
              <a:t>встановит</a:t>
            </a:r>
            <a:r>
              <a:rPr lang="uk-UA" sz="1600" dirty="0" smtClean="0"/>
              <a:t> за </a:t>
            </a:r>
            <a:r>
              <a:rPr lang="uk-UA" sz="1600" dirty="0" err="1" smtClean="0"/>
              <a:t>допомою</a:t>
            </a:r>
            <a:r>
              <a:rPr lang="uk-UA" sz="1600" dirty="0" smtClean="0"/>
              <a:t> </a:t>
            </a:r>
            <a:r>
              <a:rPr lang="en-US" sz="1600" dirty="0" smtClean="0"/>
              <a:t>pip. </a:t>
            </a:r>
            <a:r>
              <a:rPr lang="uk-UA" sz="1600" dirty="0" smtClean="0"/>
              <a:t>Про встановлення </a:t>
            </a:r>
            <a:r>
              <a:rPr lang="uk-UA" sz="1600" dirty="0" smtClean="0">
                <a:hlinkClick r:id="rId6"/>
              </a:rPr>
              <a:t>тут</a:t>
            </a:r>
            <a:r>
              <a:rPr lang="uk-UA" sz="1600" dirty="0" smtClean="0"/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183766"/>
            <a:ext cx="1520571" cy="16895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0943" y="4055342"/>
            <a:ext cx="540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Встановіть модуль у проекті</a:t>
            </a:r>
            <a:r>
              <a:rPr lang="en-US" dirty="0"/>
              <a:t>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187" y="4092502"/>
            <a:ext cx="3651298" cy="36864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4472125"/>
            <a:ext cx="4153174" cy="3217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2094" y="5099881"/>
            <a:ext cx="10986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C45911"/>
                </a:solidFill>
              </a:rPr>
              <a:t>ВАЖЛИВО!</a:t>
            </a:r>
          </a:p>
          <a:p>
            <a:r>
              <a:rPr lang="ru-RU" dirty="0" err="1" smtClean="0"/>
              <a:t>Фактично</a:t>
            </a:r>
            <a:r>
              <a:rPr lang="ru-RU" dirty="0" smtClean="0"/>
              <a:t> ми т</a:t>
            </a:r>
            <a:r>
              <a:rPr lang="uk-UA" dirty="0" smtClean="0"/>
              <a:t>і</a:t>
            </a:r>
            <a:r>
              <a:rPr lang="ru-RU" dirty="0" err="1" smtClean="0"/>
              <a:t>льки-що</a:t>
            </a:r>
            <a:r>
              <a:rPr lang="ru-RU" dirty="0" smtClean="0"/>
              <a:t> </a:t>
            </a:r>
            <a:r>
              <a:rPr lang="ru-RU" dirty="0" err="1" smtClean="0"/>
              <a:t>розширили</a:t>
            </a:r>
            <a:r>
              <a:rPr lang="ru-RU" dirty="0" smtClean="0"/>
              <a:t> </a:t>
            </a:r>
            <a:r>
              <a:rPr lang="ru-RU" dirty="0" err="1" smtClean="0"/>
              <a:t>залежності</a:t>
            </a:r>
            <a:r>
              <a:rPr lang="ru-RU" dirty="0" smtClean="0"/>
              <a:t> проекта, додавши </a:t>
            </a:r>
            <a:r>
              <a:rPr lang="ru-RU" dirty="0" err="1" smtClean="0"/>
              <a:t>ще</a:t>
            </a:r>
            <a:r>
              <a:rPr lang="ru-RU" dirty="0" smtClean="0"/>
              <a:t> одну.  При </a:t>
            </a:r>
            <a:r>
              <a:rPr lang="ru-RU" dirty="0" err="1" smtClean="0"/>
              <a:t>цьому</a:t>
            </a:r>
            <a:r>
              <a:rPr lang="ru-RU" dirty="0" smtClean="0"/>
              <a:t> треба </a:t>
            </a:r>
            <a:r>
              <a:rPr lang="ru-RU" dirty="0" err="1" smtClean="0"/>
              <a:t>заміни</a:t>
            </a:r>
            <a:r>
              <a:rPr lang="ru-RU" dirty="0" smtClean="0"/>
              <a:t> образ контейнера, а </a:t>
            </a:r>
            <a:r>
              <a:rPr lang="ru-RU" dirty="0" err="1" smtClean="0"/>
              <a:t>старий</a:t>
            </a:r>
            <a:r>
              <a:rPr lang="ru-RU" dirty="0" smtClean="0"/>
              <a:t> контейнер </a:t>
            </a:r>
            <a:r>
              <a:rPr lang="ru-RU" dirty="0" err="1" smtClean="0"/>
              <a:t>видалити</a:t>
            </a:r>
            <a:r>
              <a:rPr lang="ru-RU" dirty="0" smtClean="0"/>
              <a:t>. </a:t>
            </a:r>
            <a:r>
              <a:rPr lang="ru-RU" dirty="0" err="1" smtClean="0"/>
              <a:t>Згадайте</a:t>
            </a:r>
            <a:r>
              <a:rPr lang="ru-RU" dirty="0" smtClean="0"/>
              <a:t> як ми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робили</a:t>
            </a:r>
            <a:r>
              <a:rPr lang="ru-RU" dirty="0" smtClean="0"/>
              <a:t> </a:t>
            </a:r>
            <a:r>
              <a:rPr lang="ru-RU" dirty="0" err="1" smtClean="0"/>
              <a:t>раніше</a:t>
            </a:r>
            <a:r>
              <a:rPr lang="ru-RU" dirty="0" smtClean="0"/>
              <a:t> і </a:t>
            </a:r>
            <a:r>
              <a:rPr lang="ru-RU" dirty="0" err="1" smtClean="0"/>
              <a:t>зробіть</a:t>
            </a:r>
            <a:r>
              <a:rPr lang="ru-RU" dirty="0"/>
              <a:t>.</a:t>
            </a:r>
            <a:r>
              <a:rPr lang="ru-RU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2407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6477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Що ми отримаємо в результаті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533400" y="1444941"/>
            <a:ext cx="11296636" cy="30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Загальне розуміння використання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чого і як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?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Встановимо всі необхідні інструменти для використання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і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Створимо тренувальний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python-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який будемо запускати в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контейнері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Розширимо проект для роботи із базою даних</a:t>
            </a:r>
            <a:r>
              <a:rPr lang="en-US" sz="1600" b="1" dirty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FontTx/>
              <a:buAutoNum type="arabicPeriod"/>
              <a:defRPr/>
            </a:pPr>
            <a:r>
              <a:rPr lang="uk-UA" sz="1600" b="1" dirty="0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Загальне розуміння використання </a:t>
            </a:r>
            <a:r>
              <a:rPr lang="en-US" sz="1600" b="1" dirty="0" err="1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en-US" sz="1600" b="1" dirty="0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-compose: </a:t>
            </a:r>
            <a:r>
              <a:rPr lang="uk-UA" sz="1600" b="1" dirty="0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чого і як</a:t>
            </a:r>
            <a:r>
              <a:rPr lang="en-US" sz="1600" b="1" dirty="0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Розгорнемо сервер бази даних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PostgreSQL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іншому контейнері і навчимось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запускати все це так, щоб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наш застосунок працював з БД.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Фіналізуємо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проект –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додамо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клієнт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PgAdmin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зручної роботи з БД на етапі розробки в додатковому контейнері. 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52400" y="47244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48006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B050"/>
                </a:solidFill>
              </a:rPr>
              <a:t>Побудована нами структура буде носити загальних характер і може бути використана як основа для інших </a:t>
            </a:r>
            <a:r>
              <a:rPr lang="en-US" b="1" dirty="0" smtClean="0">
                <a:solidFill>
                  <a:srgbClr val="00B050"/>
                </a:solidFill>
              </a:rPr>
              <a:t>python-</a:t>
            </a:r>
            <a:r>
              <a:rPr lang="uk-UA" b="1" dirty="0" smtClean="0">
                <a:solidFill>
                  <a:srgbClr val="00B050"/>
                </a:solidFill>
              </a:rPr>
              <a:t>проектів які будуть використовувати </a:t>
            </a:r>
            <a:r>
              <a:rPr lang="en-US" b="1" dirty="0" err="1" smtClean="0">
                <a:solidFill>
                  <a:srgbClr val="00B050"/>
                </a:solidFill>
              </a:rPr>
              <a:t>docker</a:t>
            </a:r>
            <a:r>
              <a:rPr lang="en-US" b="1" dirty="0" smtClean="0">
                <a:solidFill>
                  <a:srgbClr val="00B050"/>
                </a:solidFill>
              </a:rPr>
              <a:t>-</a:t>
            </a:r>
            <a:r>
              <a:rPr lang="uk-UA" b="1" dirty="0" err="1" smtClean="0">
                <a:solidFill>
                  <a:srgbClr val="00B050"/>
                </a:solidFill>
              </a:rPr>
              <a:t>контейнерізацю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07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045" y="668945"/>
            <a:ext cx="4057355" cy="29908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17390"/>
            <a:ext cx="66865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Подальший розвиток нашого проекту.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4" name="Прямая соединительная линия 3"/>
          <p:cNvCxnSpPr/>
          <p:nvPr/>
        </p:nvCxnSpPr>
        <p:spPr>
          <a:xfrm flipV="1">
            <a:off x="533400" y="5315230"/>
            <a:ext cx="10591800" cy="187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8003" y="1565433"/>
            <a:ext cx="7815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dirty="0" smtClean="0"/>
              <a:t>Далі нам необхідно розгорнути </a:t>
            </a:r>
            <a:r>
              <a:rPr lang="en-US" dirty="0" err="1" smtClean="0"/>
              <a:t>postgresql</a:t>
            </a:r>
            <a:r>
              <a:rPr lang="en-US" dirty="0" smtClean="0"/>
              <a:t>.</a:t>
            </a:r>
            <a:r>
              <a:rPr lang="uk-UA" dirty="0" smtClean="0"/>
              <a:t> Ми з вами пам’ятаємо, що </a:t>
            </a:r>
            <a:r>
              <a:rPr lang="en-US" dirty="0" smtClean="0"/>
              <a:t>PostgreSQL </a:t>
            </a:r>
            <a:r>
              <a:rPr lang="uk-UA" dirty="0" smtClean="0"/>
              <a:t>це БД </a:t>
            </a:r>
            <a:r>
              <a:rPr lang="ru-RU" dirty="0" err="1" smtClean="0"/>
              <a:t>кл</a:t>
            </a:r>
            <a:r>
              <a:rPr lang="uk-UA" dirty="0" smtClean="0"/>
              <a:t>і</a:t>
            </a:r>
            <a:r>
              <a:rPr lang="ru-RU" dirty="0" err="1"/>
              <a:t>є</a:t>
            </a:r>
            <a:r>
              <a:rPr lang="ru-RU" dirty="0" err="1" smtClean="0"/>
              <a:t>нт</a:t>
            </a:r>
            <a:r>
              <a:rPr lang="ru-RU" dirty="0" smtClean="0"/>
              <a:t>-серверного типу, тому для </a:t>
            </a:r>
            <a:r>
              <a:rPr lang="ru-RU" dirty="0" err="1" smtClean="0"/>
              <a:t>розгортання</a:t>
            </a:r>
            <a:r>
              <a:rPr lang="ru-RU" dirty="0" smtClean="0"/>
              <a:t> </a:t>
            </a:r>
            <a:r>
              <a:rPr lang="en-US" dirty="0" err="1" smtClean="0"/>
              <a:t>postgresql</a:t>
            </a:r>
            <a:r>
              <a:rPr lang="uk-UA" dirty="0" smtClean="0"/>
              <a:t> нам необхідно розгорнути сервер </a:t>
            </a:r>
            <a:r>
              <a:rPr lang="en-US" dirty="0" err="1" smtClean="0"/>
              <a:t>postgresql</a:t>
            </a:r>
            <a:r>
              <a:rPr lang="en-US" dirty="0" smtClean="0"/>
              <a:t>.</a:t>
            </a:r>
            <a:r>
              <a:rPr lang="uk-UA" dirty="0" smtClean="0"/>
              <a:t> Документація з розгортання та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uk-UA" dirty="0" smtClean="0">
                <a:hlinkClick r:id="rId4"/>
              </a:rPr>
              <a:t>тут</a:t>
            </a:r>
            <a:r>
              <a:rPr lang="uk-UA" dirty="0" smtClean="0"/>
              <a:t>.</a:t>
            </a:r>
            <a:r>
              <a:rPr lang="en-US" dirty="0" smtClean="0"/>
              <a:t>  </a:t>
            </a:r>
            <a:r>
              <a:rPr lang="uk-UA" dirty="0" smtClean="0"/>
              <a:t>Це – не саме тривіальне завдання, документація має досить великий обсяг</a:t>
            </a:r>
            <a:r>
              <a:rPr lang="en-US" dirty="0" smtClean="0"/>
              <a:t>: </a:t>
            </a:r>
            <a:r>
              <a:rPr lang="uk-UA" dirty="0" smtClean="0"/>
              <a:t>17 розділів, які включають в собі близько 112 статей.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120" y="3319500"/>
            <a:ext cx="1090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Ще одним питанням, яке необхідно вирішити, це збереження даних. При видаленні контейнера видаляються всі збережені в ньому дані. Протягом розвитку застосунку він буде трансформуватись і  змінюватись. При цьому буде модифікуватись образ з якого створюється контейнер з нашим застосунком. Старі контейнери будуть видалятись, а нові розгортатись. Ми повинні знайти шлях для збереження даних які протягом роботи </a:t>
            </a:r>
            <a:r>
              <a:rPr lang="uk-UA" dirty="0" err="1"/>
              <a:t>застосункуичуватись</a:t>
            </a:r>
            <a:r>
              <a:rPr lang="uk-UA" dirty="0"/>
              <a:t> – наприклад клієнтські дані</a:t>
            </a:r>
            <a:r>
              <a:rPr lang="uk-UA" dirty="0" smtClean="0"/>
              <a:t>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" y="550865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Для того щоб вирішити ці питання нам необхідно знову не деякий час поринути в теорію.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46331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33400"/>
            <a:ext cx="60007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співставлення портів.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4" name="Прямая соединительная линия 3"/>
          <p:cNvCxnSpPr/>
          <p:nvPr/>
        </p:nvCxnSpPr>
        <p:spPr>
          <a:xfrm flipV="1">
            <a:off x="533400" y="5315230"/>
            <a:ext cx="10591800" cy="187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7200" y="1173186"/>
            <a:ext cx="5423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Ми з вами пам’ятаємо, що коли на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 виконуються процеси під керуванням ОС, якщо вони хочуть відправляти\отримувати дані від інших процесів, вони повинні отримати від ОС порт (ціле додатне число), який як номер квартири в будинку буде унікальним адресом цього процесу в рамках цього </a:t>
            </a:r>
            <a:r>
              <a:rPr lang="uk-UA" sz="1400" dirty="0" err="1" smtClean="0"/>
              <a:t>хоста</a:t>
            </a:r>
            <a:r>
              <a:rPr lang="uk-UA" sz="1400" dirty="0" smtClean="0"/>
              <a:t> – і один процес зможе звернутися до іншого.</a:t>
            </a:r>
          </a:p>
          <a:p>
            <a:pPr indent="360000"/>
            <a:r>
              <a:rPr lang="uk-UA" sz="1400" dirty="0" smtClean="0"/>
              <a:t>В нас конструкція дещо складніша – наш </a:t>
            </a:r>
            <a:r>
              <a:rPr lang="uk-UA" sz="1400" dirty="0" err="1" smtClean="0"/>
              <a:t>хост</a:t>
            </a:r>
            <a:r>
              <a:rPr lang="uk-UA" sz="1400" dirty="0" smtClean="0"/>
              <a:t> (</a:t>
            </a:r>
            <a:r>
              <a:rPr lang="en-US" sz="1400" dirty="0" err="1" smtClean="0"/>
              <a:t>docker</a:t>
            </a:r>
            <a:r>
              <a:rPr lang="en-US" sz="1400" dirty="0" smtClean="0"/>
              <a:t> host</a:t>
            </a:r>
            <a:r>
              <a:rPr lang="uk-UA" sz="1400" dirty="0" smtClean="0"/>
              <a:t>)</a:t>
            </a:r>
            <a:r>
              <a:rPr lang="en-US" sz="1400" dirty="0" smtClean="0"/>
              <a:t> </a:t>
            </a:r>
            <a:r>
              <a:rPr lang="uk-UA" sz="1400" dirty="0" smtClean="0"/>
              <a:t>запускає в собі ще декілька контейнерів – які є такими </a:t>
            </a:r>
            <a:r>
              <a:rPr lang="uk-UA" sz="1400" dirty="0" err="1" smtClean="0"/>
              <a:t>хостами</a:t>
            </a:r>
            <a:r>
              <a:rPr lang="uk-UA" sz="1400" dirty="0" smtClean="0"/>
              <a:t>. Щоб зовні звернутись до конкретного застосунка конкретного контейнера, треба щоб той застосунок отримав порт в середині контейнера і </a:t>
            </a:r>
            <a:r>
              <a:rPr lang="uk-UA" sz="1400" dirty="0" err="1" smtClean="0"/>
              <a:t>співставив</a:t>
            </a:r>
            <a:r>
              <a:rPr lang="uk-UA" sz="1400" dirty="0" smtClean="0"/>
              <a:t> його з якимось портом нашого </a:t>
            </a:r>
            <a:r>
              <a:rPr lang="uk-UA" sz="1400" dirty="0" err="1" smtClean="0"/>
              <a:t>хоста</a:t>
            </a:r>
            <a:r>
              <a:rPr lang="uk-UA" sz="1400" dirty="0" smtClean="0"/>
              <a:t> (</a:t>
            </a:r>
            <a:r>
              <a:rPr lang="en-US" sz="1400" dirty="0" err="1" smtClean="0"/>
              <a:t>docker</a:t>
            </a:r>
            <a:r>
              <a:rPr lang="en-US" sz="1400" dirty="0" smtClean="0"/>
              <a:t> host</a:t>
            </a:r>
            <a:r>
              <a:rPr lang="uk-UA" sz="1400" dirty="0" smtClean="0"/>
              <a:t>)</a:t>
            </a:r>
            <a:r>
              <a:rPr lang="en-US" sz="1400" dirty="0" smtClean="0"/>
              <a:t>. </a:t>
            </a:r>
            <a:r>
              <a:rPr lang="uk-UA" sz="1400" dirty="0" smtClean="0"/>
              <a:t>Тоді вся </a:t>
            </a:r>
            <a:r>
              <a:rPr lang="uk-UA" sz="1400" dirty="0"/>
              <a:t>і</a:t>
            </a:r>
            <a:r>
              <a:rPr lang="uk-UA" sz="1400" dirty="0" smtClean="0"/>
              <a:t>нформація яка зовні буде адресуватись на цей порт </a:t>
            </a:r>
            <a:r>
              <a:rPr lang="uk-UA" sz="1400" dirty="0" err="1" smtClean="0"/>
              <a:t>хоста</a:t>
            </a:r>
            <a:r>
              <a:rPr lang="uk-UA" sz="1400" dirty="0" smtClean="0"/>
              <a:t> – буде попадати на </a:t>
            </a:r>
            <a:r>
              <a:rPr lang="uk-UA" sz="1400" dirty="0" err="1" smtClean="0"/>
              <a:t>співставлений</a:t>
            </a:r>
            <a:r>
              <a:rPr lang="uk-UA" sz="1400" dirty="0" smtClean="0"/>
              <a:t> порт контейнера. Ну і навпаки.</a:t>
            </a:r>
          </a:p>
          <a:p>
            <a:pPr indent="360000"/>
            <a:r>
              <a:rPr lang="uk-UA" sz="1400" dirty="0" smtClean="0"/>
              <a:t>Це робиться при запуску контейнера командою</a:t>
            </a:r>
            <a:r>
              <a:rPr lang="en-US" sz="1400" dirty="0" smtClean="0"/>
              <a:t>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410200"/>
            <a:ext cx="10972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1600" b="1" dirty="0" smtClean="0"/>
              <a:t>Важливо розуміти</a:t>
            </a:r>
            <a:r>
              <a:rPr lang="en-US" sz="1600" b="1" dirty="0" smtClean="0"/>
              <a:t>: </a:t>
            </a:r>
            <a:r>
              <a:rPr lang="uk-UA" sz="1600" dirty="0" smtClean="0"/>
              <a:t>якщо два контейнера в рамках одного </a:t>
            </a:r>
            <a:r>
              <a:rPr lang="uk-UA" sz="1600" dirty="0" err="1" smtClean="0"/>
              <a:t>хоста</a:t>
            </a:r>
            <a:r>
              <a:rPr lang="uk-UA" sz="1600" dirty="0" smtClean="0"/>
              <a:t> будуть намагатись </a:t>
            </a:r>
            <a:r>
              <a:rPr lang="uk-UA" sz="1600" dirty="0" err="1" smtClean="0"/>
              <a:t>співставлятися</a:t>
            </a:r>
            <a:r>
              <a:rPr lang="uk-UA" sz="1600" dirty="0" smtClean="0"/>
              <a:t> з одним і тим же портом </a:t>
            </a:r>
            <a:r>
              <a:rPr lang="uk-UA" sz="1600" dirty="0" err="1" smtClean="0"/>
              <a:t>хоста</a:t>
            </a:r>
            <a:r>
              <a:rPr lang="uk-UA" sz="1600" dirty="0" smtClean="0"/>
              <a:t> – другий контейнер на запуститься, виникне помилка.</a:t>
            </a:r>
            <a:r>
              <a:rPr lang="en-US" sz="1600" dirty="0" smtClean="0"/>
              <a:t> </a:t>
            </a:r>
            <a:r>
              <a:rPr lang="uk-UA" sz="1600" dirty="0" smtClean="0"/>
              <a:t>Порт в контейнері не обов’язково має той же номер що і порт </a:t>
            </a:r>
            <a:r>
              <a:rPr lang="uk-UA" sz="1600" dirty="0" err="1" smtClean="0"/>
              <a:t>хоста</a:t>
            </a:r>
            <a:r>
              <a:rPr lang="uk-UA" sz="1600" dirty="0" smtClean="0"/>
              <a:t>, з яким він </a:t>
            </a:r>
            <a:r>
              <a:rPr lang="uk-UA" sz="1600" dirty="0" err="1" smtClean="0"/>
              <a:t>співставляється</a:t>
            </a:r>
            <a:r>
              <a:rPr lang="uk-UA" sz="1600" dirty="0" smtClean="0"/>
              <a:t>.</a:t>
            </a:r>
            <a:endParaRPr lang="en-US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94197"/>
            <a:ext cx="6477000" cy="4857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3" y="4482870"/>
            <a:ext cx="4680768" cy="237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0309" y="4352049"/>
            <a:ext cx="477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 smtClean="0"/>
              <a:t>Наступна</a:t>
            </a:r>
            <a:r>
              <a:rPr lang="ru-RU" sz="1400" dirty="0" smtClean="0"/>
              <a:t> команда запуска</a:t>
            </a:r>
            <a:r>
              <a:rPr lang="uk-UA" sz="1400" dirty="0" smtClean="0"/>
              <a:t>є</a:t>
            </a:r>
            <a:r>
              <a:rPr lang="ru-RU" sz="1400" dirty="0" smtClean="0"/>
              <a:t> </a:t>
            </a:r>
            <a:r>
              <a:rPr lang="ru-RU" sz="1400" dirty="0" err="1" smtClean="0"/>
              <a:t>контенер</a:t>
            </a:r>
            <a:r>
              <a:rPr lang="ru-RU" sz="1400" dirty="0" smtClean="0"/>
              <a:t> </a:t>
            </a:r>
            <a:r>
              <a:rPr lang="uk-UA" sz="1400" dirty="0" smtClean="0"/>
              <a:t>з образу </a:t>
            </a:r>
            <a:r>
              <a:rPr lang="en-US" sz="1400" dirty="0" err="1" smtClean="0"/>
              <a:t>my_image</a:t>
            </a:r>
            <a:r>
              <a:rPr lang="uk-UA" sz="1400" dirty="0" smtClean="0"/>
              <a:t> з співставленням </a:t>
            </a:r>
            <a:r>
              <a:rPr lang="uk-UA" sz="1400" dirty="0" err="1" smtClean="0"/>
              <a:t>порта</a:t>
            </a:r>
            <a:r>
              <a:rPr lang="uk-UA" sz="1400" dirty="0" smtClean="0"/>
              <a:t> контейнера 5432 з портом </a:t>
            </a:r>
            <a:r>
              <a:rPr lang="uk-UA" sz="1400" dirty="0" err="1" smtClean="0"/>
              <a:t>хоста</a:t>
            </a:r>
            <a:r>
              <a:rPr lang="uk-UA" sz="1400" dirty="0" smtClean="0"/>
              <a:t> 5432</a:t>
            </a:r>
            <a:endParaRPr lang="en-US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522" y="4956131"/>
            <a:ext cx="3410678" cy="216552"/>
          </a:xfrm>
          <a:prstGeom prst="rect">
            <a:avLst/>
          </a:prstGeom>
        </p:spPr>
      </p:pic>
      <p:grpSp>
        <p:nvGrpSpPr>
          <p:cNvPr id="27" name="Группа 26"/>
          <p:cNvGrpSpPr/>
          <p:nvPr/>
        </p:nvGrpSpPr>
        <p:grpSpPr>
          <a:xfrm>
            <a:off x="5791200" y="1069320"/>
            <a:ext cx="1371600" cy="2012366"/>
            <a:chOff x="5791200" y="1069320"/>
            <a:chExt cx="1371600" cy="2012366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5791200" y="1316072"/>
              <a:ext cx="1371600" cy="1765614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Группа 25"/>
            <p:cNvGrpSpPr/>
            <p:nvPr/>
          </p:nvGrpSpPr>
          <p:grpSpPr>
            <a:xfrm>
              <a:off x="5791200" y="1069320"/>
              <a:ext cx="766762" cy="1400579"/>
              <a:chOff x="5829300" y="1069320"/>
              <a:chExt cx="766762" cy="1400579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5834062" y="226363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7000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5829300" y="106932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7000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cxnSp>
            <p:nvCxnSpPr>
              <p:cNvPr id="22" name="Прямая со стрелкой 21"/>
              <p:cNvCxnSpPr>
                <a:stCxn id="23" idx="2"/>
                <a:endCxn id="13" idx="0"/>
              </p:cNvCxnSpPr>
              <p:nvPr/>
            </p:nvCxnSpPr>
            <p:spPr>
              <a:xfrm>
                <a:off x="6210300" y="1275589"/>
                <a:ext cx="4762" cy="988041"/>
              </a:xfrm>
              <a:prstGeom prst="straightConnector1">
                <a:avLst/>
              </a:prstGeom>
              <a:ln w="127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Группа 36"/>
          <p:cNvGrpSpPr/>
          <p:nvPr/>
        </p:nvGrpSpPr>
        <p:grpSpPr>
          <a:xfrm>
            <a:off x="7315200" y="1065032"/>
            <a:ext cx="1371600" cy="2012366"/>
            <a:chOff x="5791200" y="1069320"/>
            <a:chExt cx="1371600" cy="2012366"/>
          </a:xfrm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5791200" y="1316072"/>
              <a:ext cx="1371600" cy="1765614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Группа 38"/>
            <p:cNvGrpSpPr/>
            <p:nvPr/>
          </p:nvGrpSpPr>
          <p:grpSpPr>
            <a:xfrm>
              <a:off x="5791200" y="1069320"/>
              <a:ext cx="766762" cy="1400579"/>
              <a:chOff x="5829300" y="1069320"/>
              <a:chExt cx="766762" cy="1400579"/>
            </a:xfrm>
          </p:grpSpPr>
          <p:sp>
            <p:nvSpPr>
              <p:cNvPr id="40" name="Прямоугольник 39"/>
              <p:cNvSpPr/>
              <p:nvPr/>
            </p:nvSpPr>
            <p:spPr>
              <a:xfrm>
                <a:off x="5834062" y="226363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Port:5432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sp>
            <p:nvSpPr>
              <p:cNvPr id="41" name="Прямоугольник 40"/>
              <p:cNvSpPr/>
              <p:nvPr/>
            </p:nvSpPr>
            <p:spPr>
              <a:xfrm>
                <a:off x="5829300" y="106932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Port:5432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cxnSp>
            <p:nvCxnSpPr>
              <p:cNvPr id="42" name="Прямая со стрелкой 41"/>
              <p:cNvCxnSpPr>
                <a:stCxn id="41" idx="2"/>
                <a:endCxn id="40" idx="0"/>
              </p:cNvCxnSpPr>
              <p:nvPr/>
            </p:nvCxnSpPr>
            <p:spPr>
              <a:xfrm>
                <a:off x="6210300" y="1275589"/>
                <a:ext cx="4762" cy="988041"/>
              </a:xfrm>
              <a:prstGeom prst="straightConnector1">
                <a:avLst/>
              </a:prstGeom>
              <a:ln w="127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Группа 42"/>
          <p:cNvGrpSpPr/>
          <p:nvPr/>
        </p:nvGrpSpPr>
        <p:grpSpPr>
          <a:xfrm>
            <a:off x="8929687" y="1061334"/>
            <a:ext cx="1371600" cy="2012366"/>
            <a:chOff x="5791200" y="1069320"/>
            <a:chExt cx="1371600" cy="2012366"/>
          </a:xfrm>
        </p:grpSpPr>
        <p:sp>
          <p:nvSpPr>
            <p:cNvPr id="44" name="Скругленный прямоугольник 43"/>
            <p:cNvSpPr/>
            <p:nvPr/>
          </p:nvSpPr>
          <p:spPr>
            <a:xfrm>
              <a:off x="5791200" y="1316072"/>
              <a:ext cx="1371600" cy="1765614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Группа 44"/>
            <p:cNvGrpSpPr/>
            <p:nvPr/>
          </p:nvGrpSpPr>
          <p:grpSpPr>
            <a:xfrm>
              <a:off x="5791200" y="1069320"/>
              <a:ext cx="766762" cy="1400579"/>
              <a:chOff x="5829300" y="1069320"/>
              <a:chExt cx="766762" cy="1400579"/>
            </a:xfrm>
          </p:grpSpPr>
          <p:sp>
            <p:nvSpPr>
              <p:cNvPr id="46" name="Прямоугольник 45"/>
              <p:cNvSpPr/>
              <p:nvPr/>
            </p:nvSpPr>
            <p:spPr>
              <a:xfrm>
                <a:off x="5834062" y="226363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6379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5829300" y="106932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6379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cxnSp>
            <p:nvCxnSpPr>
              <p:cNvPr id="48" name="Прямая со стрелкой 47"/>
              <p:cNvCxnSpPr>
                <a:stCxn id="47" idx="2"/>
                <a:endCxn id="46" idx="0"/>
              </p:cNvCxnSpPr>
              <p:nvPr/>
            </p:nvCxnSpPr>
            <p:spPr>
              <a:xfrm>
                <a:off x="6210300" y="1275589"/>
                <a:ext cx="4762" cy="988041"/>
              </a:xfrm>
              <a:prstGeom prst="straightConnector1">
                <a:avLst/>
              </a:prstGeom>
              <a:ln w="127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92971483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13" y="24826"/>
            <a:ext cx="6154701" cy="461602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7608" y="533400"/>
            <a:ext cx="50101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співставлення томів.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4" name="Прямая соединительная линия 3"/>
          <p:cNvCxnSpPr/>
          <p:nvPr/>
        </p:nvCxnSpPr>
        <p:spPr>
          <a:xfrm flipV="1">
            <a:off x="117155" y="5021183"/>
            <a:ext cx="10591800" cy="1877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7200" y="1173186"/>
            <a:ext cx="542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Точно так, як ми </a:t>
            </a:r>
            <a:r>
              <a:rPr lang="uk-UA" sz="1400" dirty="0" err="1" smtClean="0"/>
              <a:t>співставляли</a:t>
            </a:r>
            <a:r>
              <a:rPr lang="uk-UA" sz="1400" dirty="0" smtClean="0"/>
              <a:t> порти, ми можемо </a:t>
            </a:r>
            <a:r>
              <a:rPr lang="uk-UA" sz="1400" dirty="0" err="1" smtClean="0"/>
              <a:t>співставляти</a:t>
            </a:r>
            <a:r>
              <a:rPr lang="uk-UA" sz="1400" dirty="0" smtClean="0"/>
              <a:t> том (розташування на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) з місцем у середині контейнера для постійного зберігання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99814" y="5177497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1600" b="1" dirty="0" smtClean="0"/>
              <a:t>Звертаю увагу</a:t>
            </a:r>
            <a:r>
              <a:rPr lang="en-US" sz="1600" b="1" dirty="0" smtClean="0"/>
              <a:t>: </a:t>
            </a:r>
            <a:r>
              <a:rPr lang="uk-UA" sz="1600" dirty="0" smtClean="0"/>
              <a:t>командний рядок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</a:t>
            </a:r>
            <a:r>
              <a:rPr lang="uk-UA" sz="1600" dirty="0" smtClean="0"/>
              <a:t>може отримувати і виконувати стільки параметрів, скільки вам необхідно. Наприклад так буде виглядати рядок з підключенням </a:t>
            </a:r>
            <a:r>
              <a:rPr lang="en-US" sz="1600" dirty="0" err="1" smtClean="0"/>
              <a:t>volums</a:t>
            </a:r>
            <a:r>
              <a:rPr lang="en-US" sz="1600" dirty="0" smtClean="0"/>
              <a:t> </a:t>
            </a:r>
            <a:r>
              <a:rPr lang="uk-UA" sz="1600" dirty="0" smtClean="0"/>
              <a:t>і співставленням портів</a:t>
            </a:r>
            <a:r>
              <a:rPr lang="en-US" sz="1600" dirty="0"/>
              <a:t>: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5866883" y="654005"/>
            <a:ext cx="1371600" cy="2012366"/>
            <a:chOff x="5791200" y="1069320"/>
            <a:chExt cx="1371600" cy="2012366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5791200" y="1316072"/>
              <a:ext cx="1371600" cy="1765614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Группа 25"/>
            <p:cNvGrpSpPr/>
            <p:nvPr/>
          </p:nvGrpSpPr>
          <p:grpSpPr>
            <a:xfrm>
              <a:off x="5791200" y="1069320"/>
              <a:ext cx="766762" cy="1400579"/>
              <a:chOff x="5829300" y="1069320"/>
              <a:chExt cx="766762" cy="1400579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5834062" y="226363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7000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sp>
            <p:nvSpPr>
              <p:cNvPr id="23" name="Прямоугольник 22"/>
              <p:cNvSpPr/>
              <p:nvPr/>
            </p:nvSpPr>
            <p:spPr>
              <a:xfrm>
                <a:off x="5829300" y="1069320"/>
                <a:ext cx="762000" cy="206269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sz="1100" dirty="0" smtClean="0">
                    <a:solidFill>
                      <a:srgbClr val="673AB7"/>
                    </a:solidFill>
                  </a:rPr>
                  <a:t>Port: 7000</a:t>
                </a:r>
                <a:endParaRPr lang="en-US" sz="1100" dirty="0">
                  <a:solidFill>
                    <a:srgbClr val="673AB7"/>
                  </a:solidFill>
                </a:endParaRPr>
              </a:p>
            </p:txBody>
          </p:sp>
          <p:cxnSp>
            <p:nvCxnSpPr>
              <p:cNvPr id="22" name="Прямая со стрелкой 21"/>
              <p:cNvCxnSpPr>
                <a:stCxn id="23" idx="2"/>
                <a:endCxn id="13" idx="0"/>
              </p:cNvCxnSpPr>
              <p:nvPr/>
            </p:nvCxnSpPr>
            <p:spPr>
              <a:xfrm>
                <a:off x="6210300" y="1275589"/>
                <a:ext cx="4762" cy="988041"/>
              </a:xfrm>
              <a:prstGeom prst="straightConnector1">
                <a:avLst/>
              </a:prstGeom>
              <a:ln w="127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3" y="1869913"/>
            <a:ext cx="5481167" cy="21582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8580" y="2083756"/>
            <a:ext cx="542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Наступна команда запустить екземпляр контейнера з образа </a:t>
            </a:r>
            <a:r>
              <a:rPr lang="en-US" sz="1400" dirty="0" err="1" smtClean="0"/>
              <a:t>my_image</a:t>
            </a:r>
            <a:r>
              <a:rPr lang="uk-UA" sz="1400" dirty="0" smtClean="0"/>
              <a:t> і </a:t>
            </a:r>
            <a:r>
              <a:rPr lang="uk-UA" sz="1400" dirty="0" err="1"/>
              <a:t>с</a:t>
            </a:r>
            <a:r>
              <a:rPr lang="uk-UA" sz="1400" dirty="0" err="1" smtClean="0"/>
              <a:t>півставить</a:t>
            </a:r>
            <a:r>
              <a:rPr lang="uk-UA" sz="1400" dirty="0" smtClean="0"/>
              <a:t> папку </a:t>
            </a:r>
            <a:r>
              <a:rPr lang="en-US" sz="1400" dirty="0" smtClean="0"/>
              <a:t>/app/data </a:t>
            </a:r>
            <a:r>
              <a:rPr lang="uk-UA" sz="1400" dirty="0" smtClean="0"/>
              <a:t>на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 з папкою </a:t>
            </a:r>
            <a:r>
              <a:rPr lang="en-US" sz="1400" dirty="0" smtClean="0"/>
              <a:t> /home/data </a:t>
            </a:r>
            <a:r>
              <a:rPr lang="uk-UA" sz="1400" dirty="0" smtClean="0"/>
              <a:t>в середині контейнера</a:t>
            </a:r>
            <a:r>
              <a:rPr lang="en-US" sz="1400" dirty="0"/>
              <a:t>:</a:t>
            </a:r>
            <a:endParaRPr lang="en-US" sz="1400" dirty="0" smtClean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92" y="2948524"/>
            <a:ext cx="4420919" cy="222705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8399185" y="1366307"/>
            <a:ext cx="762000" cy="20626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 smtClean="0">
                <a:solidFill>
                  <a:srgbClr val="673AB7"/>
                </a:solidFill>
              </a:rPr>
              <a:t>/app/data</a:t>
            </a:r>
            <a:endParaRPr lang="en-US" sz="1100" dirty="0">
              <a:solidFill>
                <a:srgbClr val="673AB7"/>
              </a:solidFill>
            </a:endParaRPr>
          </a:p>
        </p:txBody>
      </p:sp>
      <p:cxnSp>
        <p:nvCxnSpPr>
          <p:cNvPr id="21" name="Соединительная линия уступом 20"/>
          <p:cNvCxnSpPr>
            <a:stCxn id="12" idx="3"/>
          </p:cNvCxnSpPr>
          <p:nvPr/>
        </p:nvCxnSpPr>
        <p:spPr>
          <a:xfrm flipV="1">
            <a:off x="7238483" y="1469441"/>
            <a:ext cx="1160702" cy="314123"/>
          </a:xfrm>
          <a:prstGeom prst="bentConnector3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4775" y="3422940"/>
            <a:ext cx="542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Такі </a:t>
            </a:r>
            <a:r>
              <a:rPr lang="uk-UA" sz="1400" dirty="0" err="1" smtClean="0"/>
              <a:t>співставлені</a:t>
            </a:r>
            <a:r>
              <a:rPr lang="uk-UA" sz="1400" dirty="0" smtClean="0"/>
              <a:t> </a:t>
            </a:r>
            <a:r>
              <a:rPr lang="uk-UA" sz="1400" dirty="0" err="1" smtClean="0"/>
              <a:t>тома</a:t>
            </a:r>
            <a:r>
              <a:rPr lang="uk-UA" sz="1400" dirty="0" smtClean="0"/>
              <a:t> називають</a:t>
            </a:r>
            <a:r>
              <a:rPr lang="en-US" sz="1400" dirty="0" smtClean="0"/>
              <a:t> volumes</a:t>
            </a:r>
            <a:r>
              <a:rPr lang="uk-UA" sz="1400" dirty="0" smtClean="0"/>
              <a:t>, документація </a:t>
            </a:r>
            <a:r>
              <a:rPr lang="uk-UA" sz="1400" dirty="0" smtClean="0">
                <a:hlinkClick r:id="rId6"/>
              </a:rPr>
              <a:t>тут</a:t>
            </a:r>
            <a:r>
              <a:rPr lang="uk-UA" sz="1400" dirty="0" smtClean="0"/>
              <a:t>.</a:t>
            </a:r>
          </a:p>
          <a:p>
            <a:pPr indent="360000"/>
            <a:r>
              <a:rPr lang="uk-UA" sz="1400" dirty="0" smtClean="0"/>
              <a:t>Вони «живуть окремим життям» - тобто ви можете окремо дивитись всі існуючи на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 </a:t>
            </a:r>
            <a:r>
              <a:rPr lang="en-US" sz="1400" dirty="0" err="1" smtClean="0"/>
              <a:t>volums</a:t>
            </a:r>
            <a:r>
              <a:rPr lang="uk-UA" sz="1400" dirty="0" smtClean="0"/>
              <a:t>. Ви можете їх створювати, передивлятись, видаляти.</a:t>
            </a:r>
            <a:endParaRPr lang="en-US" sz="1400" dirty="0" smtClean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70" y="5761750"/>
            <a:ext cx="6772013" cy="3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3760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6769" y="676038"/>
            <a:ext cx="50101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networking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6210" y="1573039"/>
            <a:ext cx="5211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ru-RU" sz="1400" dirty="0" smtClean="0"/>
              <a:t>Ми </a:t>
            </a:r>
            <a:r>
              <a:rPr lang="ru-RU" sz="1400" dirty="0" err="1" smtClean="0"/>
              <a:t>можемо</a:t>
            </a:r>
            <a:r>
              <a:rPr lang="ru-RU" sz="1400" dirty="0" smtClean="0"/>
              <a:t> </a:t>
            </a:r>
            <a:r>
              <a:rPr lang="ru-RU" sz="1400" dirty="0" err="1" smtClean="0"/>
              <a:t>уявити</a:t>
            </a:r>
            <a:r>
              <a:rPr lang="ru-RU" sz="1400" dirty="0" smtClean="0"/>
              <a:t> </a:t>
            </a:r>
            <a:r>
              <a:rPr lang="ru-RU" sz="1400" dirty="0" err="1" smtClean="0"/>
              <a:t>розгорнут</a:t>
            </a:r>
            <a:r>
              <a:rPr lang="uk-UA" sz="1400" dirty="0" smtClean="0"/>
              <a:t>і на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 контейнери як окремі </a:t>
            </a:r>
            <a:r>
              <a:rPr lang="uk-UA" sz="1400" dirty="0" err="1" smtClean="0"/>
              <a:t>компьютери</a:t>
            </a:r>
            <a:r>
              <a:rPr lang="uk-UA" sz="1400" dirty="0" smtClean="0"/>
              <a:t> кожен із своєю операційною системою і запущеними процесами. Чому б тоді не створити мережу до якої вони можуть приєднатися</a:t>
            </a:r>
            <a:r>
              <a:rPr lang="en-US" sz="1400" dirty="0" smtClean="0"/>
              <a:t>? </a:t>
            </a:r>
            <a:r>
              <a:rPr lang="uk-UA" sz="1400" dirty="0" smtClean="0"/>
              <a:t>Саме так і робить </a:t>
            </a:r>
            <a:r>
              <a:rPr lang="en-US" sz="1400" dirty="0" err="1" smtClean="0"/>
              <a:t>docker</a:t>
            </a:r>
            <a:r>
              <a:rPr lang="en-US" sz="1400" dirty="0" smtClean="0"/>
              <a:t>!</a:t>
            </a:r>
          </a:p>
          <a:p>
            <a:pPr indent="360000"/>
            <a:r>
              <a:rPr lang="ru-RU" sz="1400" dirty="0"/>
              <a:t>Коли </a:t>
            </a:r>
            <a:r>
              <a:rPr lang="ru-RU" sz="1400" dirty="0" err="1"/>
              <a:t>ви</a:t>
            </a:r>
            <a:r>
              <a:rPr lang="ru-RU" sz="1400" dirty="0"/>
              <a:t> </a:t>
            </a:r>
            <a:r>
              <a:rPr lang="ru-RU" sz="1400" dirty="0" err="1"/>
              <a:t>встановлюєте</a:t>
            </a:r>
            <a:r>
              <a:rPr lang="ru-RU" sz="1400" dirty="0"/>
              <a:t> докер, </a:t>
            </a:r>
            <a:r>
              <a:rPr lang="ru-RU" sz="1400" dirty="0" err="1"/>
              <a:t>він</a:t>
            </a:r>
            <a:r>
              <a:rPr lang="ru-RU" sz="1400" dirty="0"/>
              <a:t> автоматично </a:t>
            </a:r>
            <a:r>
              <a:rPr lang="ru-RU" sz="1400" dirty="0" err="1"/>
              <a:t>створює</a:t>
            </a:r>
            <a:r>
              <a:rPr lang="ru-RU" sz="1400" dirty="0"/>
              <a:t> три </a:t>
            </a:r>
            <a:r>
              <a:rPr lang="ru-RU" sz="1400" dirty="0" err="1"/>
              <a:t>мережі</a:t>
            </a:r>
            <a:r>
              <a:rPr lang="ru-RU" sz="1400" dirty="0"/>
              <a:t>: </a:t>
            </a:r>
            <a:r>
              <a:rPr lang="en-US" sz="1400" dirty="0"/>
              <a:t>Bridge, Host </a:t>
            </a:r>
            <a:r>
              <a:rPr lang="ru-RU" sz="1400" dirty="0"/>
              <a:t>і </a:t>
            </a:r>
            <a:r>
              <a:rPr lang="en-US" sz="1400" dirty="0"/>
              <a:t>None. </a:t>
            </a:r>
            <a:r>
              <a:rPr lang="ru-RU" sz="1400" dirty="0"/>
              <a:t>З них </a:t>
            </a:r>
            <a:r>
              <a:rPr lang="en-US" sz="1400" dirty="0"/>
              <a:t>Bridge </a:t>
            </a:r>
            <a:r>
              <a:rPr lang="ru-RU" sz="1400" dirty="0"/>
              <a:t>є мережею за </a:t>
            </a:r>
            <a:r>
              <a:rPr lang="ru-RU" sz="1400" dirty="0" err="1"/>
              <a:t>замовчуванням</a:t>
            </a:r>
            <a:r>
              <a:rPr lang="ru-RU" sz="1400" dirty="0"/>
              <a:t>, до </a:t>
            </a:r>
            <a:r>
              <a:rPr lang="ru-RU" sz="1400" dirty="0" err="1"/>
              <a:t>якої</a:t>
            </a:r>
            <a:r>
              <a:rPr lang="ru-RU" sz="1400" dirty="0"/>
              <a:t> </a:t>
            </a:r>
            <a:r>
              <a:rPr lang="ru-RU" sz="1400" dirty="0" err="1"/>
              <a:t>приєднується</a:t>
            </a:r>
            <a:r>
              <a:rPr lang="ru-RU" sz="1400" dirty="0"/>
              <a:t> контейнер </a:t>
            </a:r>
            <a:r>
              <a:rPr lang="ru-RU" sz="1400" dirty="0" err="1"/>
              <a:t>під</a:t>
            </a:r>
            <a:r>
              <a:rPr lang="ru-RU" sz="1400" dirty="0"/>
              <a:t> час </a:t>
            </a:r>
            <a:r>
              <a:rPr lang="ru-RU" sz="1400" dirty="0" err="1"/>
              <a:t>його</a:t>
            </a:r>
            <a:r>
              <a:rPr lang="ru-RU" sz="1400" dirty="0"/>
              <a:t> запуску. </a:t>
            </a:r>
            <a:r>
              <a:rPr lang="ru-RU" sz="1400" dirty="0" err="1"/>
              <a:t>Щоб</a:t>
            </a:r>
            <a:r>
              <a:rPr lang="ru-RU" sz="1400" dirty="0"/>
              <a:t> </a:t>
            </a:r>
            <a:r>
              <a:rPr lang="ru-RU" sz="1400" dirty="0" err="1"/>
              <a:t>приєднати</a:t>
            </a:r>
            <a:r>
              <a:rPr lang="ru-RU" sz="1400" dirty="0"/>
              <a:t> контейнер до будь-</a:t>
            </a:r>
            <a:r>
              <a:rPr lang="ru-RU" sz="1400" dirty="0" err="1"/>
              <a:t>якої</a:t>
            </a:r>
            <a:r>
              <a:rPr lang="ru-RU" sz="1400" dirty="0"/>
              <a:t> </a:t>
            </a:r>
            <a:r>
              <a:rPr lang="ru-RU" sz="1400" dirty="0" err="1"/>
              <a:t>іншої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/>
              <a:t>, </a:t>
            </a:r>
            <a:r>
              <a:rPr lang="ru-RU" sz="1400" dirty="0" err="1"/>
              <a:t>ви</a:t>
            </a:r>
            <a:r>
              <a:rPr lang="ru-RU" sz="1400" dirty="0"/>
              <a:t> можете </a:t>
            </a:r>
            <a:r>
              <a:rPr lang="ru-RU" sz="1400" dirty="0" err="1"/>
              <a:t>використати</a:t>
            </a:r>
            <a:r>
              <a:rPr lang="ru-RU" sz="1400" dirty="0"/>
              <a:t> </a:t>
            </a:r>
            <a:r>
              <a:rPr lang="ru-RU" sz="1400" dirty="0" err="1"/>
              <a:t>прапорець</a:t>
            </a:r>
            <a:r>
              <a:rPr lang="ru-RU" sz="1400" dirty="0"/>
              <a:t> </a:t>
            </a:r>
            <a:r>
              <a:rPr lang="ru-RU" sz="1400" b="1" dirty="0"/>
              <a:t>--</a:t>
            </a:r>
            <a:r>
              <a:rPr lang="en-US" sz="1400" b="1" dirty="0"/>
              <a:t>network</a:t>
            </a:r>
            <a:r>
              <a:rPr lang="en-US" sz="1400" dirty="0"/>
              <a:t> </a:t>
            </a:r>
            <a:r>
              <a:rPr lang="ru-RU" sz="1400" dirty="0" err="1"/>
              <a:t>команди</a:t>
            </a:r>
            <a:r>
              <a:rPr lang="ru-RU" sz="1400" dirty="0"/>
              <a:t> запуску</a:t>
            </a:r>
            <a:r>
              <a:rPr lang="ru-RU" sz="1400" dirty="0" smtClean="0"/>
              <a:t>.</a:t>
            </a:r>
            <a:endParaRPr lang="en-US" sz="1400" dirty="0" smtClean="0"/>
          </a:p>
          <a:p>
            <a:pPr indent="360000"/>
            <a:r>
              <a:rPr lang="ru-RU" sz="1400" dirty="0"/>
              <a:t>Мережа </a:t>
            </a:r>
            <a:r>
              <a:rPr lang="en-US" sz="1400" b="1" dirty="0"/>
              <a:t>Bridge</a:t>
            </a:r>
            <a:r>
              <a:rPr lang="en-US" sz="1400" dirty="0"/>
              <a:t> </a:t>
            </a:r>
            <a:r>
              <a:rPr lang="ru-RU" sz="1400" dirty="0" err="1"/>
              <a:t>призначає</a:t>
            </a:r>
            <a:r>
              <a:rPr lang="ru-RU" sz="1400" dirty="0"/>
              <a:t> </a:t>
            </a:r>
            <a:r>
              <a:rPr lang="en-US" sz="1400" dirty="0"/>
              <a:t>IP-</a:t>
            </a:r>
            <a:r>
              <a:rPr lang="ru-RU" sz="1400" dirty="0" err="1"/>
              <a:t>адреси</a:t>
            </a:r>
            <a:r>
              <a:rPr lang="ru-RU" sz="1400" dirty="0"/>
              <a:t> </a:t>
            </a:r>
            <a:r>
              <a:rPr lang="ru-RU" sz="1400" i="1" dirty="0" smtClean="0"/>
              <a:t>172.17.</a:t>
            </a:r>
            <a:r>
              <a:rPr lang="en-US" sz="1400" i="1" dirty="0" smtClean="0"/>
              <a:t>XX</a:t>
            </a:r>
            <a:r>
              <a:rPr lang="en-US" sz="1400" dirty="0"/>
              <a:t> </a:t>
            </a:r>
            <a:r>
              <a:rPr lang="ru-RU" sz="1400" dirty="0"/>
              <a:t>контейнерам у </a:t>
            </a:r>
            <a:r>
              <a:rPr lang="ru-RU" sz="1400" dirty="0" err="1"/>
              <a:t>ній</a:t>
            </a:r>
            <a:r>
              <a:rPr lang="ru-RU" sz="1400" dirty="0"/>
              <a:t>. </a:t>
            </a:r>
            <a:r>
              <a:rPr lang="ru-RU" sz="1400" dirty="0" err="1"/>
              <a:t>Щоб</a:t>
            </a:r>
            <a:r>
              <a:rPr lang="ru-RU" sz="1400" dirty="0"/>
              <a:t> </a:t>
            </a:r>
            <a:r>
              <a:rPr lang="ru-RU" sz="1400" dirty="0" err="1"/>
              <a:t>отримати</a:t>
            </a:r>
            <a:r>
              <a:rPr lang="ru-RU" sz="1400" dirty="0"/>
              <a:t> доступ до </a:t>
            </a:r>
            <a:r>
              <a:rPr lang="ru-RU" sz="1400" dirty="0" err="1"/>
              <a:t>цих</a:t>
            </a:r>
            <a:r>
              <a:rPr lang="ru-RU" sz="1400" dirty="0"/>
              <a:t> </a:t>
            </a:r>
            <a:r>
              <a:rPr lang="ru-RU" sz="1400" dirty="0" err="1"/>
              <a:t>контейнерів</a:t>
            </a:r>
            <a:r>
              <a:rPr lang="ru-RU" sz="1400" dirty="0"/>
              <a:t> </a:t>
            </a:r>
            <a:r>
              <a:rPr lang="ru-RU" sz="1400" dirty="0" err="1"/>
              <a:t>ззовні</a:t>
            </a:r>
            <a:r>
              <a:rPr lang="ru-RU" sz="1400" dirty="0"/>
              <a:t>, вам </a:t>
            </a:r>
            <a:r>
              <a:rPr lang="ru-RU" sz="1400" dirty="0" err="1"/>
              <a:t>потрібно</a:t>
            </a:r>
            <a:r>
              <a:rPr lang="ru-RU" sz="1400" dirty="0"/>
              <a:t> </a:t>
            </a:r>
            <a:r>
              <a:rPr lang="ru-RU" sz="1400" dirty="0" err="1"/>
              <a:t>зіставити</a:t>
            </a:r>
            <a:r>
              <a:rPr lang="ru-RU" sz="1400" dirty="0"/>
              <a:t> порти </a:t>
            </a:r>
            <a:r>
              <a:rPr lang="ru-RU" sz="1400" dirty="0" err="1"/>
              <a:t>цих</a:t>
            </a:r>
            <a:r>
              <a:rPr lang="ru-RU" sz="1400" dirty="0"/>
              <a:t> </a:t>
            </a:r>
            <a:r>
              <a:rPr lang="ru-RU" sz="1400" dirty="0" err="1"/>
              <a:t>контейнерів</a:t>
            </a:r>
            <a:r>
              <a:rPr lang="ru-RU" sz="1400" dirty="0"/>
              <a:t> з портами на </a:t>
            </a:r>
            <a:r>
              <a:rPr lang="ru-RU" sz="1400" dirty="0" err="1"/>
              <a:t>хості</a:t>
            </a:r>
            <a:r>
              <a:rPr lang="ru-RU" sz="1400" dirty="0"/>
              <a:t>. </a:t>
            </a:r>
            <a:endParaRPr lang="en-US" sz="1400" dirty="0" smtClean="0"/>
          </a:p>
        </p:txBody>
      </p:sp>
      <p:grpSp>
        <p:nvGrpSpPr>
          <p:cNvPr id="55" name="Группа 54"/>
          <p:cNvGrpSpPr/>
          <p:nvPr/>
        </p:nvGrpSpPr>
        <p:grpSpPr>
          <a:xfrm>
            <a:off x="5486400" y="655316"/>
            <a:ext cx="2621607" cy="3002283"/>
            <a:chOff x="35758" y="990600"/>
            <a:chExt cx="2759347" cy="3185546"/>
          </a:xfrm>
        </p:grpSpPr>
        <p:grpSp>
          <p:nvGrpSpPr>
            <p:cNvPr id="54" name="Группа 53"/>
            <p:cNvGrpSpPr/>
            <p:nvPr/>
          </p:nvGrpSpPr>
          <p:grpSpPr>
            <a:xfrm>
              <a:off x="60053" y="990600"/>
              <a:ext cx="2683148" cy="1231337"/>
              <a:chOff x="60053" y="990600"/>
              <a:chExt cx="2683148" cy="1231337"/>
            </a:xfrm>
          </p:grpSpPr>
          <p:pic>
            <p:nvPicPr>
              <p:cNvPr id="2" name="Рисунок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" y="990600"/>
                <a:ext cx="1575400" cy="1050267"/>
              </a:xfrm>
              <a:prstGeom prst="rect">
                <a:avLst/>
              </a:prstGeom>
            </p:spPr>
          </p:pic>
          <p:sp>
            <p:nvSpPr>
              <p:cNvPr id="3" name="Прямоугольник 2"/>
              <p:cNvSpPr/>
              <p:nvPr/>
            </p:nvSpPr>
            <p:spPr>
              <a:xfrm>
                <a:off x="588044" y="1371600"/>
                <a:ext cx="1688800" cy="313193"/>
              </a:xfrm>
              <a:prstGeom prst="rect">
                <a:avLst/>
              </a:prstGeom>
              <a:solidFill>
                <a:srgbClr val="673AB7">
                  <a:alpha val="6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Network: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brige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6" name="Рисунок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3" y="2013132"/>
                <a:ext cx="2683148" cy="208805"/>
              </a:xfrm>
              <a:prstGeom prst="rect">
                <a:avLst/>
              </a:prstGeom>
            </p:spPr>
          </p:pic>
        </p:grpSp>
        <p:grpSp>
          <p:nvGrpSpPr>
            <p:cNvPr id="53" name="Группа 52"/>
            <p:cNvGrpSpPr/>
            <p:nvPr/>
          </p:nvGrpSpPr>
          <p:grpSpPr>
            <a:xfrm>
              <a:off x="35758" y="2279539"/>
              <a:ext cx="2759347" cy="1896607"/>
              <a:chOff x="35758" y="2279539"/>
              <a:chExt cx="2759347" cy="1896607"/>
            </a:xfrm>
          </p:grpSpPr>
          <p:sp>
            <p:nvSpPr>
              <p:cNvPr id="11" name="Прямоугольник 10"/>
              <p:cNvSpPr/>
              <p:nvPr/>
            </p:nvSpPr>
            <p:spPr>
              <a:xfrm>
                <a:off x="35758" y="2279539"/>
                <a:ext cx="2759347" cy="1896607"/>
              </a:xfrm>
              <a:prstGeom prst="rect">
                <a:avLst/>
              </a:prstGeom>
              <a:solidFill>
                <a:srgbClr val="673AB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Группа 51"/>
              <p:cNvGrpSpPr/>
              <p:nvPr/>
            </p:nvGrpSpPr>
            <p:grpSpPr>
              <a:xfrm>
                <a:off x="152400" y="2384842"/>
                <a:ext cx="2590801" cy="1671726"/>
                <a:chOff x="152400" y="2384842"/>
                <a:chExt cx="2590801" cy="1671726"/>
              </a:xfrm>
            </p:grpSpPr>
            <p:sp>
              <p:nvSpPr>
                <p:cNvPr id="17" name="Скругленный прямоугольник 16"/>
                <p:cNvSpPr/>
                <p:nvPr/>
              </p:nvSpPr>
              <p:spPr>
                <a:xfrm>
                  <a:off x="177200" y="2384842"/>
                  <a:ext cx="1042000" cy="433948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Container</a:t>
                  </a:r>
                </a:p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172.17.0.2</a:t>
                  </a:r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5" name="Скругленный прямоугольник 34"/>
                <p:cNvSpPr/>
                <p:nvPr/>
              </p:nvSpPr>
              <p:spPr>
                <a:xfrm>
                  <a:off x="1660251" y="2414151"/>
                  <a:ext cx="1042000" cy="433948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Container</a:t>
                  </a:r>
                </a:p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172.17.0.</a:t>
                  </a:r>
                  <a:r>
                    <a:rPr lang="uk-UA" sz="1400" dirty="0" smtClean="0">
                      <a:solidFill>
                        <a:schemeClr val="tx2"/>
                      </a:solidFill>
                    </a:rPr>
                    <a:t>3</a:t>
                  </a:r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" name="Скругленный прямоугольник 35"/>
                <p:cNvSpPr/>
                <p:nvPr/>
              </p:nvSpPr>
              <p:spPr>
                <a:xfrm>
                  <a:off x="152400" y="3622620"/>
                  <a:ext cx="1042000" cy="433948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Container</a:t>
                  </a:r>
                </a:p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172.17.0.</a:t>
                  </a:r>
                  <a:r>
                    <a:rPr lang="uk-UA" sz="1400" dirty="0" smtClean="0">
                      <a:solidFill>
                        <a:schemeClr val="tx2"/>
                      </a:solidFill>
                    </a:rPr>
                    <a:t>4</a:t>
                  </a:r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" name="Скругленный прямоугольник 36"/>
                <p:cNvSpPr/>
                <p:nvPr/>
              </p:nvSpPr>
              <p:spPr>
                <a:xfrm>
                  <a:off x="1701201" y="3622620"/>
                  <a:ext cx="1042000" cy="433948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Container</a:t>
                  </a:r>
                </a:p>
                <a:p>
                  <a:pPr algn="ctr"/>
                  <a:r>
                    <a:rPr lang="en-US" sz="1400" dirty="0" smtClean="0">
                      <a:solidFill>
                        <a:schemeClr val="tx2"/>
                      </a:solidFill>
                    </a:rPr>
                    <a:t>172.17.0.</a:t>
                  </a:r>
                  <a:r>
                    <a:rPr lang="uk-UA" sz="1400" dirty="0" smtClean="0">
                      <a:solidFill>
                        <a:schemeClr val="tx2"/>
                      </a:solidFill>
                    </a:rPr>
                    <a:t>5</a:t>
                  </a:r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  <p:grpSp>
              <p:nvGrpSpPr>
                <p:cNvPr id="51" name="Группа 50"/>
                <p:cNvGrpSpPr/>
                <p:nvPr/>
              </p:nvGrpSpPr>
              <p:grpSpPr>
                <a:xfrm>
                  <a:off x="629785" y="2792547"/>
                  <a:ext cx="1635020" cy="857901"/>
                  <a:chOff x="629785" y="2792547"/>
                  <a:chExt cx="1635020" cy="857901"/>
                </a:xfrm>
              </p:grpSpPr>
              <p:pic>
                <p:nvPicPr>
                  <p:cNvPr id="24" name="Рисунок 2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1516" y="2792547"/>
                    <a:ext cx="970425" cy="857901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837036" y="3032545"/>
                    <a:ext cx="1096151" cy="5551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00"/>
                        </a:solidFill>
                      </a:rPr>
                      <a:t>d</a:t>
                    </a:r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ocker0</a:t>
                    </a:r>
                  </a:p>
                  <a:p>
                    <a:r>
                      <a:rPr lang="en-US" sz="1400" b="1" dirty="0" smtClean="0">
                        <a:solidFill>
                          <a:srgbClr val="FFFF00"/>
                        </a:solidFill>
                      </a:rPr>
                      <a:t>172.17.0.</a:t>
                    </a:r>
                    <a:r>
                      <a:rPr lang="uk-UA" sz="1400" b="1" dirty="0" smtClean="0">
                        <a:solidFill>
                          <a:srgbClr val="FFFF00"/>
                        </a:solidFill>
                      </a:rPr>
                      <a:t>1</a:t>
                    </a:r>
                    <a:endParaRPr lang="en-US" sz="1400" b="1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44" name="Полилиния 43"/>
                  <p:cNvSpPr/>
                  <p:nvPr/>
                </p:nvSpPr>
                <p:spPr>
                  <a:xfrm>
                    <a:off x="660064" y="2803756"/>
                    <a:ext cx="302781" cy="327004"/>
                  </a:xfrm>
                  <a:custGeom>
                    <a:avLst/>
                    <a:gdLst>
                      <a:gd name="connsiteX0" fmla="*/ 0 w 302781"/>
                      <a:gd name="connsiteY0" fmla="*/ 0 h 327004"/>
                      <a:gd name="connsiteX1" fmla="*/ 66611 w 302781"/>
                      <a:gd name="connsiteY1" fmla="*/ 272504 h 327004"/>
                      <a:gd name="connsiteX2" fmla="*/ 302781 w 302781"/>
                      <a:gd name="connsiteY2" fmla="*/ 327004 h 327004"/>
                      <a:gd name="connsiteX3" fmla="*/ 302781 w 302781"/>
                      <a:gd name="connsiteY3" fmla="*/ 327004 h 327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2781" h="327004">
                        <a:moveTo>
                          <a:pt x="0" y="0"/>
                        </a:moveTo>
                        <a:cubicBezTo>
                          <a:pt x="8074" y="109001"/>
                          <a:pt x="16148" y="218003"/>
                          <a:pt x="66611" y="272504"/>
                        </a:cubicBezTo>
                        <a:cubicBezTo>
                          <a:pt x="117074" y="327005"/>
                          <a:pt x="302781" y="327004"/>
                          <a:pt x="302781" y="327004"/>
                        </a:cubicBezTo>
                        <a:lnTo>
                          <a:pt x="302781" y="327004"/>
                        </a:lnTo>
                      </a:path>
                    </a:pathLst>
                  </a:custGeom>
                  <a:noFill/>
                  <a:ln>
                    <a:solidFill>
                      <a:srgbClr val="FFFF00"/>
                    </a:solidFill>
                    <a:headEnd type="arrow"/>
                    <a:tailEnd type="arrow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Полилиния 44"/>
                  <p:cNvSpPr/>
                  <p:nvPr/>
                </p:nvSpPr>
                <p:spPr>
                  <a:xfrm>
                    <a:off x="629785" y="3336652"/>
                    <a:ext cx="290671" cy="254336"/>
                  </a:xfrm>
                  <a:custGeom>
                    <a:avLst/>
                    <a:gdLst>
                      <a:gd name="connsiteX0" fmla="*/ 0 w 290671"/>
                      <a:gd name="connsiteY0" fmla="*/ 254336 h 254336"/>
                      <a:gd name="connsiteX1" fmla="*/ 72668 w 290671"/>
                      <a:gd name="connsiteY1" fmla="*/ 72667 h 254336"/>
                      <a:gd name="connsiteX2" fmla="*/ 290671 w 290671"/>
                      <a:gd name="connsiteY2" fmla="*/ 0 h 254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0671" h="254336">
                        <a:moveTo>
                          <a:pt x="0" y="254336"/>
                        </a:moveTo>
                        <a:cubicBezTo>
                          <a:pt x="12111" y="184696"/>
                          <a:pt x="24223" y="115056"/>
                          <a:pt x="72668" y="72667"/>
                        </a:cubicBezTo>
                        <a:cubicBezTo>
                          <a:pt x="121113" y="30278"/>
                          <a:pt x="205892" y="15139"/>
                          <a:pt x="290671" y="0"/>
                        </a:cubicBezTo>
                      </a:path>
                    </a:pathLst>
                  </a:custGeom>
                  <a:noFill/>
                  <a:ln>
                    <a:solidFill>
                      <a:srgbClr val="FFFF00"/>
                    </a:solidFill>
                    <a:headEnd type="arrow"/>
                    <a:tailEnd type="arrow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Полилиния 46"/>
                  <p:cNvSpPr/>
                  <p:nvPr/>
                </p:nvSpPr>
                <p:spPr>
                  <a:xfrm>
                    <a:off x="1701632" y="2852201"/>
                    <a:ext cx="466283" cy="327004"/>
                  </a:xfrm>
                  <a:custGeom>
                    <a:avLst/>
                    <a:gdLst>
                      <a:gd name="connsiteX0" fmla="*/ 466283 w 466283"/>
                      <a:gd name="connsiteY0" fmla="*/ 0 h 327004"/>
                      <a:gd name="connsiteX1" fmla="*/ 369393 w 466283"/>
                      <a:gd name="connsiteY1" fmla="*/ 248281 h 327004"/>
                      <a:gd name="connsiteX2" fmla="*/ 0 w 466283"/>
                      <a:gd name="connsiteY2" fmla="*/ 327004 h 327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6283" h="327004">
                        <a:moveTo>
                          <a:pt x="466283" y="0"/>
                        </a:moveTo>
                        <a:cubicBezTo>
                          <a:pt x="456695" y="96890"/>
                          <a:pt x="447107" y="193780"/>
                          <a:pt x="369393" y="248281"/>
                        </a:cubicBezTo>
                        <a:cubicBezTo>
                          <a:pt x="291679" y="302782"/>
                          <a:pt x="145839" y="314893"/>
                          <a:pt x="0" y="327004"/>
                        </a:cubicBezTo>
                      </a:path>
                    </a:pathLst>
                  </a:custGeom>
                  <a:noFill/>
                  <a:ln>
                    <a:solidFill>
                      <a:srgbClr val="FFFF00"/>
                    </a:solidFill>
                    <a:headEnd type="arrow"/>
                    <a:tailEnd type="arrow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Полилиния 47"/>
                  <p:cNvSpPr/>
                  <p:nvPr/>
                </p:nvSpPr>
                <p:spPr>
                  <a:xfrm>
                    <a:off x="1707687" y="3366930"/>
                    <a:ext cx="557118" cy="272503"/>
                  </a:xfrm>
                  <a:custGeom>
                    <a:avLst/>
                    <a:gdLst>
                      <a:gd name="connsiteX0" fmla="*/ 0 w 557118"/>
                      <a:gd name="connsiteY0" fmla="*/ 0 h 272503"/>
                      <a:gd name="connsiteX1" fmla="*/ 442061 w 557118"/>
                      <a:gd name="connsiteY1" fmla="*/ 60556 h 272503"/>
                      <a:gd name="connsiteX2" fmla="*/ 557118 w 557118"/>
                      <a:gd name="connsiteY2" fmla="*/ 272503 h 27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57118" h="272503">
                        <a:moveTo>
                          <a:pt x="0" y="0"/>
                        </a:moveTo>
                        <a:cubicBezTo>
                          <a:pt x="174604" y="7569"/>
                          <a:pt x="349208" y="15139"/>
                          <a:pt x="442061" y="60556"/>
                        </a:cubicBezTo>
                        <a:cubicBezTo>
                          <a:pt x="534914" y="105973"/>
                          <a:pt x="546016" y="189238"/>
                          <a:pt x="557118" y="272503"/>
                        </a:cubicBezTo>
                      </a:path>
                    </a:pathLst>
                  </a:custGeom>
                  <a:noFill/>
                  <a:ln>
                    <a:solidFill>
                      <a:srgbClr val="FFFF00"/>
                    </a:solidFill>
                    <a:headEnd type="arrow"/>
                    <a:tailEnd type="arrow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00" name="Группа 99"/>
          <p:cNvGrpSpPr/>
          <p:nvPr/>
        </p:nvGrpSpPr>
        <p:grpSpPr>
          <a:xfrm>
            <a:off x="8823464" y="3427004"/>
            <a:ext cx="3269173" cy="2902538"/>
            <a:chOff x="4961233" y="939082"/>
            <a:chExt cx="3496967" cy="3185546"/>
          </a:xfrm>
        </p:grpSpPr>
        <p:grpSp>
          <p:nvGrpSpPr>
            <p:cNvPr id="59" name="Группа 58"/>
            <p:cNvGrpSpPr/>
            <p:nvPr/>
          </p:nvGrpSpPr>
          <p:grpSpPr>
            <a:xfrm>
              <a:off x="5773060" y="939082"/>
              <a:ext cx="1688800" cy="1050267"/>
              <a:chOff x="588044" y="990600"/>
              <a:chExt cx="1688800" cy="1050267"/>
            </a:xfrm>
          </p:grpSpPr>
          <p:pic>
            <p:nvPicPr>
              <p:cNvPr id="74" name="Рисунок 7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" y="990600"/>
                <a:ext cx="1575400" cy="1050267"/>
              </a:xfrm>
              <a:prstGeom prst="rect">
                <a:avLst/>
              </a:prstGeom>
            </p:spPr>
          </p:pic>
          <p:sp>
            <p:nvSpPr>
              <p:cNvPr id="75" name="Прямоугольник 74"/>
              <p:cNvSpPr/>
              <p:nvPr/>
            </p:nvSpPr>
            <p:spPr>
              <a:xfrm>
                <a:off x="588044" y="1371600"/>
                <a:ext cx="1688800" cy="313193"/>
              </a:xfrm>
              <a:prstGeom prst="rect">
                <a:avLst/>
              </a:prstGeom>
              <a:solidFill>
                <a:srgbClr val="673AB7">
                  <a:alpha val="6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Network: none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Прямоугольник 60"/>
            <p:cNvSpPr/>
            <p:nvPr/>
          </p:nvSpPr>
          <p:spPr>
            <a:xfrm>
              <a:off x="5220774" y="2228021"/>
              <a:ext cx="2759347" cy="1896607"/>
            </a:xfrm>
            <a:prstGeom prst="rect">
              <a:avLst/>
            </a:prstGeom>
            <a:solidFill>
              <a:srgbClr val="673A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Скругленный прямоугольник 64"/>
            <p:cNvSpPr/>
            <p:nvPr/>
          </p:nvSpPr>
          <p:spPr>
            <a:xfrm>
              <a:off x="6079447" y="2941297"/>
              <a:ext cx="1042000" cy="43394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Container</a:t>
              </a:r>
            </a:p>
          </p:txBody>
        </p:sp>
        <p:pic>
          <p:nvPicPr>
            <p:cNvPr id="96" name="Рисунок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1233" y="1945498"/>
              <a:ext cx="3496967" cy="235126"/>
            </a:xfrm>
            <a:prstGeom prst="rect">
              <a:avLst/>
            </a:prstGeom>
          </p:spPr>
        </p:pic>
      </p:grpSp>
      <p:sp>
        <p:nvSpPr>
          <p:cNvPr id="97" name="Скругленный прямоугольник 96"/>
          <p:cNvSpPr/>
          <p:nvPr/>
        </p:nvSpPr>
        <p:spPr>
          <a:xfrm>
            <a:off x="9528932" y="4985826"/>
            <a:ext cx="1688800" cy="916847"/>
          </a:xfrm>
          <a:prstGeom prst="round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Группа 98"/>
          <p:cNvGrpSpPr/>
          <p:nvPr/>
        </p:nvGrpSpPr>
        <p:grpSpPr>
          <a:xfrm>
            <a:off x="8742553" y="606287"/>
            <a:ext cx="3329899" cy="2956946"/>
            <a:chOff x="8610600" y="609600"/>
            <a:chExt cx="3609003" cy="3185546"/>
          </a:xfrm>
        </p:grpSpPr>
        <p:grpSp>
          <p:nvGrpSpPr>
            <p:cNvPr id="78" name="Группа 77"/>
            <p:cNvGrpSpPr/>
            <p:nvPr/>
          </p:nvGrpSpPr>
          <p:grpSpPr>
            <a:xfrm>
              <a:off x="9620086" y="609600"/>
              <a:ext cx="1688800" cy="1050267"/>
              <a:chOff x="588044" y="990600"/>
              <a:chExt cx="1688800" cy="1050267"/>
            </a:xfrm>
          </p:grpSpPr>
          <p:pic>
            <p:nvPicPr>
              <p:cNvPr id="93" name="Рисунок 9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" y="990600"/>
                <a:ext cx="1575400" cy="1050267"/>
              </a:xfrm>
              <a:prstGeom prst="rect">
                <a:avLst/>
              </a:prstGeom>
            </p:spPr>
          </p:pic>
          <p:sp>
            <p:nvSpPr>
              <p:cNvPr id="94" name="Прямоугольник 93"/>
              <p:cNvSpPr/>
              <p:nvPr/>
            </p:nvSpPr>
            <p:spPr>
              <a:xfrm>
                <a:off x="588044" y="1371600"/>
                <a:ext cx="1688800" cy="313193"/>
              </a:xfrm>
              <a:prstGeom prst="rect">
                <a:avLst/>
              </a:prstGeom>
              <a:solidFill>
                <a:srgbClr val="673AB7">
                  <a:alpha val="6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Network: host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Прямоугольник 79"/>
            <p:cNvSpPr/>
            <p:nvPr/>
          </p:nvSpPr>
          <p:spPr>
            <a:xfrm>
              <a:off x="9067800" y="1898539"/>
              <a:ext cx="2759347" cy="1896607"/>
            </a:xfrm>
            <a:prstGeom prst="rect">
              <a:avLst/>
            </a:prstGeom>
            <a:solidFill>
              <a:srgbClr val="673A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Скругленный прямоугольник 81"/>
            <p:cNvSpPr/>
            <p:nvPr/>
          </p:nvSpPr>
          <p:spPr>
            <a:xfrm>
              <a:off x="9196403" y="3318314"/>
              <a:ext cx="1042000" cy="433948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Container</a:t>
              </a:r>
            </a:p>
          </p:txBody>
        </p:sp>
        <p:pic>
          <p:nvPicPr>
            <p:cNvPr id="98" name="Рисунок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10600" y="1634460"/>
              <a:ext cx="3609003" cy="196774"/>
            </a:xfrm>
            <a:prstGeom prst="rect">
              <a:avLst/>
            </a:prstGeom>
          </p:spPr>
        </p:pic>
      </p:grpSp>
      <p:sp>
        <p:nvSpPr>
          <p:cNvPr id="101" name="Прямоугольник 100"/>
          <p:cNvSpPr/>
          <p:nvPr/>
        </p:nvSpPr>
        <p:spPr>
          <a:xfrm>
            <a:off x="5400598" y="3563233"/>
            <a:ext cx="1163306" cy="284485"/>
          </a:xfrm>
          <a:prstGeom prst="rect">
            <a:avLst/>
          </a:prstGeom>
          <a:solidFill>
            <a:schemeClr val="bg1"/>
          </a:solidFill>
          <a:ln>
            <a:solidFill>
              <a:srgbClr val="673A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73AB7"/>
                </a:solidFill>
              </a:rPr>
              <a:t>Docker host</a:t>
            </a:r>
            <a:endParaRPr lang="en-US" sz="1400" dirty="0">
              <a:solidFill>
                <a:srgbClr val="673AB7"/>
              </a:solidFill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9000755" y="6063832"/>
            <a:ext cx="1163306" cy="284485"/>
          </a:xfrm>
          <a:prstGeom prst="rect">
            <a:avLst/>
          </a:prstGeom>
          <a:solidFill>
            <a:schemeClr val="bg1"/>
          </a:solidFill>
          <a:ln>
            <a:solidFill>
              <a:srgbClr val="673A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73AB7"/>
                </a:solidFill>
              </a:rPr>
              <a:t>Docker host</a:t>
            </a:r>
            <a:endParaRPr lang="en-US" sz="1400" dirty="0">
              <a:solidFill>
                <a:srgbClr val="673AB7"/>
              </a:solidFill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10714411" y="1728875"/>
            <a:ext cx="1163306" cy="284485"/>
          </a:xfrm>
          <a:prstGeom prst="rect">
            <a:avLst/>
          </a:prstGeom>
          <a:solidFill>
            <a:schemeClr val="bg1"/>
          </a:solidFill>
          <a:ln>
            <a:solidFill>
              <a:srgbClr val="673A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73AB7"/>
                </a:solidFill>
              </a:rPr>
              <a:t>Docker host</a:t>
            </a:r>
            <a:endParaRPr lang="en-US" sz="1400" dirty="0">
              <a:solidFill>
                <a:srgbClr val="673AB7"/>
              </a:solidFill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8738502" y="2921511"/>
            <a:ext cx="972451" cy="284485"/>
          </a:xfrm>
          <a:prstGeom prst="rect">
            <a:avLst/>
          </a:prstGeom>
          <a:solidFill>
            <a:schemeClr val="bg1"/>
          </a:solidFill>
          <a:ln>
            <a:solidFill>
              <a:srgbClr val="673A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673AB7"/>
                </a:solidFill>
              </a:rPr>
              <a:t>Port: 5000</a:t>
            </a:r>
            <a:endParaRPr lang="en-US" sz="1400" dirty="0">
              <a:solidFill>
                <a:srgbClr val="673AB7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47388" y="4386750"/>
            <a:ext cx="7772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ru-RU" sz="1400" dirty="0" err="1"/>
              <a:t>Іншою</a:t>
            </a:r>
            <a:r>
              <a:rPr lang="ru-RU" sz="1400" dirty="0"/>
              <a:t> автоматично </a:t>
            </a:r>
            <a:r>
              <a:rPr lang="ru-RU" sz="1400" dirty="0" err="1"/>
              <a:t>створеною</a:t>
            </a:r>
            <a:r>
              <a:rPr lang="ru-RU" sz="1400" dirty="0"/>
              <a:t> мережею</a:t>
            </a:r>
            <a:r>
              <a:rPr lang="en-US" sz="1400" dirty="0"/>
              <a:t> </a:t>
            </a:r>
            <a:r>
              <a:rPr lang="ru-RU" sz="1400" dirty="0"/>
              <a:t>є </a:t>
            </a:r>
            <a:r>
              <a:rPr lang="en-US" sz="1400" b="1" dirty="0"/>
              <a:t>Host</a:t>
            </a:r>
            <a:r>
              <a:rPr lang="en-US" sz="1400" dirty="0"/>
              <a:t> . </a:t>
            </a:r>
            <a:r>
              <a:rPr lang="ru-RU" sz="1400" dirty="0" err="1"/>
              <a:t>Вибір</a:t>
            </a:r>
            <a:r>
              <a:rPr lang="ru-RU" sz="1400" dirty="0"/>
              <a:t> </a:t>
            </a:r>
            <a:r>
              <a:rPr lang="en-US" sz="1400" b="1" dirty="0"/>
              <a:t>Host</a:t>
            </a:r>
            <a:r>
              <a:rPr lang="en-US" sz="1400" dirty="0"/>
              <a:t> network </a:t>
            </a:r>
            <a:r>
              <a:rPr lang="ru-RU" sz="1400" dirty="0" err="1"/>
              <a:t>усуне</a:t>
            </a:r>
            <a:r>
              <a:rPr lang="ru-RU" sz="1400" dirty="0"/>
              <a:t> будь-яку </a:t>
            </a:r>
            <a:r>
              <a:rPr lang="ru-RU" sz="1400" dirty="0" err="1"/>
              <a:t>мережеву</a:t>
            </a:r>
            <a:r>
              <a:rPr lang="ru-RU" sz="1400" dirty="0"/>
              <a:t> </a:t>
            </a:r>
            <a:r>
              <a:rPr lang="ru-RU" sz="1400" dirty="0" err="1"/>
              <a:t>ізоляцію</a:t>
            </a:r>
            <a:r>
              <a:rPr lang="ru-RU" sz="1400" dirty="0"/>
              <a:t> </a:t>
            </a:r>
            <a:r>
              <a:rPr lang="ru-RU" sz="1400" dirty="0" err="1"/>
              <a:t>між</a:t>
            </a:r>
            <a:r>
              <a:rPr lang="ru-RU" sz="1400" dirty="0"/>
              <a:t> хостом докера та контейнерами. </a:t>
            </a:r>
            <a:r>
              <a:rPr lang="ru-RU" sz="1400" dirty="0" err="1"/>
              <a:t>Наприклад</a:t>
            </a:r>
            <a:r>
              <a:rPr lang="ru-RU" sz="1400" dirty="0"/>
              <a:t>, </a:t>
            </a:r>
            <a:r>
              <a:rPr lang="ru-RU" sz="1400" dirty="0" err="1"/>
              <a:t>якщо</a:t>
            </a:r>
            <a:r>
              <a:rPr lang="ru-RU" sz="1400" dirty="0"/>
              <a:t> </a:t>
            </a:r>
            <a:r>
              <a:rPr lang="ru-RU" sz="1400" dirty="0" err="1"/>
              <a:t>ви</a:t>
            </a:r>
            <a:r>
              <a:rPr lang="ru-RU" sz="1400" dirty="0"/>
              <a:t> </a:t>
            </a:r>
            <a:r>
              <a:rPr lang="ru-RU" sz="1400" dirty="0" err="1"/>
              <a:t>запускаєте</a:t>
            </a:r>
            <a:r>
              <a:rPr lang="ru-RU" sz="1400" dirty="0"/>
              <a:t> контейнер на порту 5000, </a:t>
            </a:r>
            <a:r>
              <a:rPr lang="ru-RU" sz="1400" dirty="0" err="1"/>
              <a:t>він</a:t>
            </a:r>
            <a:r>
              <a:rPr lang="ru-RU" sz="1400" dirty="0"/>
              <a:t> буде </a:t>
            </a:r>
            <a:r>
              <a:rPr lang="ru-RU" sz="1400" dirty="0" err="1"/>
              <a:t>доступний</a:t>
            </a:r>
            <a:r>
              <a:rPr lang="ru-RU" sz="1400" dirty="0"/>
              <a:t> на тому самому порту на </a:t>
            </a:r>
            <a:r>
              <a:rPr lang="ru-RU" sz="1400" dirty="0" err="1"/>
              <a:t>хості</a:t>
            </a:r>
            <a:r>
              <a:rPr lang="ru-RU" sz="1400" dirty="0"/>
              <a:t> </a:t>
            </a:r>
            <a:r>
              <a:rPr lang="ru-RU" sz="1400" dirty="0" err="1"/>
              <a:t>докерів</a:t>
            </a:r>
            <a:r>
              <a:rPr lang="ru-RU" sz="1400" dirty="0"/>
              <a:t> без будь-</a:t>
            </a:r>
            <a:r>
              <a:rPr lang="ru-RU" sz="1400" dirty="0" err="1"/>
              <a:t>якого</a:t>
            </a:r>
            <a:r>
              <a:rPr lang="ru-RU" sz="1400" dirty="0"/>
              <a:t> явного </a:t>
            </a:r>
            <a:r>
              <a:rPr lang="ru-RU" sz="1400" dirty="0" err="1"/>
              <a:t>зіставлення</a:t>
            </a:r>
            <a:r>
              <a:rPr lang="ru-RU" sz="1400" dirty="0"/>
              <a:t> </a:t>
            </a:r>
            <a:r>
              <a:rPr lang="ru-RU" sz="1400" dirty="0" err="1"/>
              <a:t>портів</a:t>
            </a:r>
            <a:r>
              <a:rPr lang="ru-RU" sz="1400" dirty="0"/>
              <a:t>. </a:t>
            </a:r>
            <a:r>
              <a:rPr lang="ru-RU" sz="1400" dirty="0" err="1"/>
              <a:t>Єдиним</a:t>
            </a:r>
            <a:r>
              <a:rPr lang="ru-RU" sz="1400" dirty="0"/>
              <a:t> </a:t>
            </a:r>
            <a:r>
              <a:rPr lang="ru-RU" sz="1400" dirty="0" err="1"/>
              <a:t>недоліком</a:t>
            </a:r>
            <a:r>
              <a:rPr lang="ru-RU" sz="1400" dirty="0"/>
              <a:t> </a:t>
            </a:r>
            <a:r>
              <a:rPr lang="ru-RU" sz="1400" dirty="0" err="1"/>
              <a:t>цього</a:t>
            </a:r>
            <a:r>
              <a:rPr lang="ru-RU" sz="1400" dirty="0"/>
              <a:t> </a:t>
            </a:r>
            <a:r>
              <a:rPr lang="ru-RU" sz="1400" dirty="0" err="1"/>
              <a:t>підходу</a:t>
            </a:r>
            <a:r>
              <a:rPr lang="ru-RU" sz="1400" dirty="0"/>
              <a:t> є те,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ви</a:t>
            </a:r>
            <a:r>
              <a:rPr lang="ru-RU" sz="1400" dirty="0"/>
              <a:t> не можете </a:t>
            </a:r>
            <a:r>
              <a:rPr lang="ru-RU" sz="1400" dirty="0" err="1"/>
              <a:t>використовувати</a:t>
            </a:r>
            <a:r>
              <a:rPr lang="ru-RU" sz="1400" dirty="0"/>
              <a:t> один і той же порт </a:t>
            </a:r>
            <a:r>
              <a:rPr lang="ru-RU" sz="1400" dirty="0" err="1"/>
              <a:t>двічі</a:t>
            </a:r>
            <a:r>
              <a:rPr lang="ru-RU" sz="1400" dirty="0"/>
              <a:t> для будь-</a:t>
            </a:r>
            <a:r>
              <a:rPr lang="ru-RU" sz="1400" dirty="0" err="1"/>
              <a:t>якого</a:t>
            </a:r>
            <a:r>
              <a:rPr lang="ru-RU" sz="1400" dirty="0"/>
              <a:t> контейнера. </a:t>
            </a:r>
            <a:endParaRPr lang="en-US" sz="1400" dirty="0"/>
          </a:p>
          <a:p>
            <a:pPr indent="360000"/>
            <a:r>
              <a:rPr lang="ru-RU" sz="1400" dirty="0" err="1"/>
              <a:t>Нарешті</a:t>
            </a:r>
            <a:r>
              <a:rPr lang="ru-RU" sz="1400" dirty="0"/>
              <a:t>, </a:t>
            </a:r>
            <a:r>
              <a:rPr lang="en-US" sz="1400" b="1" dirty="0"/>
              <a:t>None</a:t>
            </a:r>
            <a:r>
              <a:rPr lang="ru-RU" sz="1400" b="1" dirty="0"/>
              <a:t> </a:t>
            </a:r>
            <a:r>
              <a:rPr lang="ru-RU" sz="1400" dirty="0"/>
              <a:t>мережа </a:t>
            </a:r>
            <a:r>
              <a:rPr lang="ru-RU" sz="1400" dirty="0" err="1"/>
              <a:t>тримає</a:t>
            </a:r>
            <a:r>
              <a:rPr lang="ru-RU" sz="1400" dirty="0"/>
              <a:t> контейнер у </a:t>
            </a:r>
            <a:r>
              <a:rPr lang="ru-RU" sz="1400" dirty="0" err="1"/>
              <a:t>повній</a:t>
            </a:r>
            <a:r>
              <a:rPr lang="ru-RU" sz="1400" dirty="0"/>
              <a:t> </a:t>
            </a:r>
            <a:r>
              <a:rPr lang="ru-RU" sz="1400" dirty="0" err="1"/>
              <a:t>ізоляції</a:t>
            </a:r>
            <a:r>
              <a:rPr lang="ru-RU" sz="1400" dirty="0"/>
              <a:t>, </a:t>
            </a:r>
            <a:r>
              <a:rPr lang="ru-RU" sz="1400" dirty="0" err="1"/>
              <a:t>тобто</a:t>
            </a:r>
            <a:r>
              <a:rPr lang="ru-RU" sz="1400" dirty="0"/>
              <a:t> вони не </a:t>
            </a:r>
            <a:r>
              <a:rPr lang="ru-RU" sz="1400" dirty="0" err="1"/>
              <a:t>підключені</a:t>
            </a:r>
            <a:r>
              <a:rPr lang="ru-RU" sz="1400" dirty="0"/>
              <a:t> до </a:t>
            </a:r>
            <a:r>
              <a:rPr lang="ru-RU" sz="1400" dirty="0" err="1"/>
              <a:t>жодної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/>
              <a:t> </a:t>
            </a:r>
            <a:r>
              <a:rPr lang="ru-RU" sz="1400" dirty="0" err="1"/>
              <a:t>чи</a:t>
            </a:r>
            <a:r>
              <a:rPr lang="ru-RU" sz="1400" dirty="0"/>
              <a:t> контейнера</a:t>
            </a:r>
            <a:r>
              <a:rPr lang="ru-RU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156095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6769" y="676038"/>
            <a:ext cx="5010192" cy="70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networking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3377" y="1369332"/>
            <a:ext cx="49623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Ви пам’ятаєте – ми могли давати імена контейнерам при створенні</a:t>
            </a:r>
            <a:r>
              <a:rPr lang="en-US" sz="1400" dirty="0" smtClean="0"/>
              <a:t>? </a:t>
            </a:r>
            <a:r>
              <a:rPr lang="uk-UA" sz="1400" dirty="0" smtClean="0"/>
              <a:t>Все це не просто так)</a:t>
            </a:r>
          </a:p>
          <a:p>
            <a:pPr indent="360000"/>
            <a:r>
              <a:rPr lang="uk-UA" sz="1400" dirty="0" smtClean="0"/>
              <a:t>В докері є вбудований </a:t>
            </a:r>
            <a:r>
              <a:rPr lang="en-US" sz="1400" dirty="0" smtClean="0"/>
              <a:t>DNS (</a:t>
            </a:r>
            <a:r>
              <a:rPr lang="ru-RU" sz="1400" dirty="0"/>
              <a:t>англ. </a:t>
            </a:r>
            <a:r>
              <a:rPr lang="ru-RU" sz="1400" dirty="0" err="1"/>
              <a:t>Domain</a:t>
            </a:r>
            <a:r>
              <a:rPr lang="ru-RU" sz="1400" dirty="0"/>
              <a:t> </a:t>
            </a:r>
            <a:r>
              <a:rPr lang="ru-RU" sz="1400" dirty="0" err="1"/>
              <a:t>Name</a:t>
            </a:r>
            <a:r>
              <a:rPr lang="ru-RU" sz="1400" dirty="0"/>
              <a:t> </a:t>
            </a:r>
            <a:r>
              <a:rPr lang="ru-RU" sz="1400" dirty="0" err="1"/>
              <a:t>System</a:t>
            </a:r>
            <a:r>
              <a:rPr lang="ru-RU" sz="1400" dirty="0"/>
              <a:t> «система </a:t>
            </a:r>
            <a:r>
              <a:rPr lang="ru-RU" sz="1400" dirty="0" err="1" smtClean="0"/>
              <a:t>домених</a:t>
            </a:r>
            <a:r>
              <a:rPr lang="ru-RU" sz="1400" dirty="0" smtClean="0"/>
              <a:t> </a:t>
            </a:r>
            <a:r>
              <a:rPr lang="ru-RU" sz="1400" dirty="0" err="1" smtClean="0"/>
              <a:t>імен</a:t>
            </a:r>
            <a:r>
              <a:rPr lang="ru-RU" sz="1400" dirty="0" smtClean="0"/>
              <a:t>», </a:t>
            </a:r>
            <a:r>
              <a:rPr lang="ru-RU" sz="1400" dirty="0" err="1" smtClean="0"/>
              <a:t>він</a:t>
            </a:r>
            <a:r>
              <a:rPr lang="ru-RU" sz="1400" dirty="0" smtClean="0"/>
              <a:t> </a:t>
            </a:r>
            <a:r>
              <a:rPr lang="ru-RU" sz="1400" dirty="0" err="1" smtClean="0"/>
              <a:t>працює</a:t>
            </a:r>
            <a:r>
              <a:rPr lang="ru-RU" sz="1400" dirty="0" smtClean="0"/>
              <a:t> за </a:t>
            </a:r>
            <a:r>
              <a:rPr lang="ru-RU" sz="1400" dirty="0" err="1" smtClean="0"/>
              <a:t>адресою</a:t>
            </a:r>
            <a:r>
              <a:rPr lang="ru-RU" sz="1400" dirty="0" smtClean="0"/>
              <a:t> 127.0.0.11 , </a:t>
            </a:r>
            <a:r>
              <a:rPr lang="ru-RU" sz="1400" dirty="0" err="1" smtClean="0"/>
              <a:t>який</a:t>
            </a:r>
            <a:r>
              <a:rPr lang="ru-RU" sz="1400" dirty="0" smtClean="0"/>
              <a:t> </a:t>
            </a:r>
            <a:r>
              <a:rPr lang="ru-RU" sz="1400" dirty="0" err="1" smtClean="0"/>
              <a:t>дає</a:t>
            </a:r>
            <a:r>
              <a:rPr lang="ru-RU" sz="1400" dirty="0" smtClean="0"/>
              <a:t> </a:t>
            </a:r>
            <a:r>
              <a:rPr lang="ru-RU" sz="1400" dirty="0" err="1" smtClean="0"/>
              <a:t>можливість</a:t>
            </a:r>
            <a:r>
              <a:rPr lang="ru-RU" sz="1400" dirty="0" smtClean="0"/>
              <a:t> </a:t>
            </a:r>
            <a:r>
              <a:rPr lang="ru-RU" sz="1400" dirty="0" err="1" smtClean="0"/>
              <a:t>транслювати</a:t>
            </a:r>
            <a:r>
              <a:rPr lang="ru-RU" sz="1400" dirty="0" smtClean="0"/>
              <a:t> </a:t>
            </a:r>
            <a:r>
              <a:rPr lang="ru-RU" sz="1400" dirty="0" err="1" smtClean="0"/>
              <a:t>імена</a:t>
            </a:r>
            <a:r>
              <a:rPr lang="ru-RU" sz="1400" dirty="0" smtClean="0"/>
              <a:t> </a:t>
            </a:r>
            <a:r>
              <a:rPr lang="ru-RU" sz="1400" dirty="0" err="1" smtClean="0"/>
              <a:t>контейнерів</a:t>
            </a:r>
            <a:r>
              <a:rPr lang="ru-RU" sz="1400" dirty="0" smtClean="0"/>
              <a:t> в </a:t>
            </a:r>
            <a:r>
              <a:rPr lang="ru-RU" sz="1400" dirty="0" err="1" smtClean="0"/>
              <a:t>адреси</a:t>
            </a:r>
            <a:r>
              <a:rPr lang="ru-RU" sz="1400" dirty="0" smtClean="0"/>
              <a:t> і </a:t>
            </a:r>
            <a:r>
              <a:rPr lang="ru-RU" sz="1400" dirty="0" err="1" smtClean="0"/>
              <a:t>контейнери</a:t>
            </a:r>
            <a:r>
              <a:rPr lang="ru-RU" sz="1400" dirty="0" smtClean="0"/>
              <a:t> </a:t>
            </a:r>
            <a:r>
              <a:rPr lang="ru-RU" sz="1400" dirty="0" err="1" smtClean="0"/>
              <a:t>можуть</a:t>
            </a:r>
            <a:r>
              <a:rPr lang="ru-RU" sz="1400" dirty="0" smtClean="0"/>
              <a:t> </a:t>
            </a:r>
            <a:r>
              <a:rPr lang="ru-RU" sz="1400" dirty="0" err="1" smtClean="0"/>
              <a:t>зв’язуватись</a:t>
            </a:r>
            <a:r>
              <a:rPr lang="ru-RU" sz="1400" dirty="0" smtClean="0"/>
              <a:t> один з </a:t>
            </a:r>
            <a:r>
              <a:rPr lang="ru-RU" sz="1400" dirty="0" err="1" smtClean="0"/>
              <a:t>одим</a:t>
            </a:r>
            <a:r>
              <a:rPr lang="ru-RU" sz="1400" dirty="0" smtClean="0"/>
              <a:t>, </a:t>
            </a:r>
            <a:r>
              <a:rPr lang="ru-RU" sz="1400" dirty="0" err="1" smtClean="0"/>
              <a:t>використовуючи</a:t>
            </a:r>
            <a:r>
              <a:rPr lang="ru-RU" sz="1400" dirty="0" smtClean="0"/>
              <a:t> </a:t>
            </a:r>
            <a:r>
              <a:rPr lang="ru-RU" sz="1400" dirty="0" err="1" smtClean="0"/>
              <a:t>свої</a:t>
            </a:r>
            <a:r>
              <a:rPr lang="ru-RU" sz="1400" dirty="0" smtClean="0"/>
              <a:t> </a:t>
            </a:r>
            <a:r>
              <a:rPr lang="ru-RU" sz="1400" dirty="0" err="1" smtClean="0"/>
              <a:t>імена</a:t>
            </a:r>
            <a:r>
              <a:rPr lang="ru-RU" sz="1400" dirty="0" smtClean="0"/>
              <a:t>.</a:t>
            </a:r>
            <a:endParaRPr lang="en-US" sz="1400" dirty="0" smtClean="0"/>
          </a:p>
        </p:txBody>
      </p:sp>
      <p:grpSp>
        <p:nvGrpSpPr>
          <p:cNvPr id="5" name="Группа 4"/>
          <p:cNvGrpSpPr/>
          <p:nvPr/>
        </p:nvGrpSpPr>
        <p:grpSpPr>
          <a:xfrm>
            <a:off x="8057299" y="763627"/>
            <a:ext cx="3751178" cy="2452503"/>
            <a:chOff x="6840622" y="2201899"/>
            <a:chExt cx="3751178" cy="2452503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7086600" y="2201899"/>
              <a:ext cx="3505200" cy="2362200"/>
            </a:xfrm>
            <a:prstGeom prst="rect">
              <a:avLst/>
            </a:prstGeom>
            <a:solidFill>
              <a:srgbClr val="673A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7190074" y="2340955"/>
              <a:ext cx="1323653" cy="576981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APP</a:t>
              </a:r>
              <a:endParaRPr lang="ru-RU" sz="1400" b="1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ru-RU" sz="1400" dirty="0" smtClean="0">
                  <a:solidFill>
                    <a:schemeClr val="tx2"/>
                  </a:solidFill>
                </a:rPr>
                <a:t>с</a:t>
              </a:r>
              <a:r>
                <a:rPr lang="en-US" sz="1400" dirty="0" err="1" smtClean="0">
                  <a:solidFill>
                    <a:schemeClr val="tx2"/>
                  </a:solidFill>
                </a:rPr>
                <a:t>ontainer</a:t>
              </a:r>
              <a:endParaRPr lang="en-US" sz="1400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172.17.0.2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35" name="Скругленный прямоугольник 34"/>
            <p:cNvSpPr/>
            <p:nvPr/>
          </p:nvSpPr>
          <p:spPr>
            <a:xfrm>
              <a:off x="9073994" y="2351183"/>
              <a:ext cx="1323653" cy="62061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POSTGRES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container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172.17.0.3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579" y="2848747"/>
              <a:ext cx="1232731" cy="106850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8119834" y="3196054"/>
              <a:ext cx="1013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</a:rPr>
                <a:t>d</a:t>
              </a:r>
              <a:r>
                <a:rPr lang="en-US" sz="1400" b="1" dirty="0" smtClean="0">
                  <a:solidFill>
                    <a:srgbClr val="FFFF00"/>
                  </a:solidFill>
                </a:rPr>
                <a:t>ocker0</a:t>
              </a:r>
            </a:p>
            <a:p>
              <a:r>
                <a:rPr lang="en-US" sz="1400" b="1" dirty="0" smtClean="0">
                  <a:solidFill>
                    <a:srgbClr val="FFFF00"/>
                  </a:solidFill>
                </a:rPr>
                <a:t>172.17.0.1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Полилиния 43"/>
            <p:cNvSpPr/>
            <p:nvPr/>
          </p:nvSpPr>
          <p:spPr>
            <a:xfrm>
              <a:off x="7803456" y="2862708"/>
              <a:ext cx="384623" cy="407279"/>
            </a:xfrm>
            <a:custGeom>
              <a:avLst/>
              <a:gdLst>
                <a:gd name="connsiteX0" fmla="*/ 0 w 302781"/>
                <a:gd name="connsiteY0" fmla="*/ 0 h 327004"/>
                <a:gd name="connsiteX1" fmla="*/ 66611 w 302781"/>
                <a:gd name="connsiteY1" fmla="*/ 272504 h 327004"/>
                <a:gd name="connsiteX2" fmla="*/ 302781 w 302781"/>
                <a:gd name="connsiteY2" fmla="*/ 327004 h 327004"/>
                <a:gd name="connsiteX3" fmla="*/ 302781 w 302781"/>
                <a:gd name="connsiteY3" fmla="*/ 327004 h 32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81" h="327004">
                  <a:moveTo>
                    <a:pt x="0" y="0"/>
                  </a:moveTo>
                  <a:cubicBezTo>
                    <a:pt x="8074" y="109001"/>
                    <a:pt x="16148" y="218003"/>
                    <a:pt x="66611" y="272504"/>
                  </a:cubicBezTo>
                  <a:cubicBezTo>
                    <a:pt x="117074" y="327005"/>
                    <a:pt x="302781" y="327004"/>
                    <a:pt x="302781" y="327004"/>
                  </a:cubicBezTo>
                  <a:lnTo>
                    <a:pt x="302781" y="327004"/>
                  </a:lnTo>
                </a:path>
              </a:pathLst>
            </a:custGeom>
            <a:noFill/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Полилиния 46"/>
            <p:cNvSpPr/>
            <p:nvPr/>
          </p:nvSpPr>
          <p:spPr>
            <a:xfrm>
              <a:off x="9126560" y="2923045"/>
              <a:ext cx="592319" cy="407279"/>
            </a:xfrm>
            <a:custGeom>
              <a:avLst/>
              <a:gdLst>
                <a:gd name="connsiteX0" fmla="*/ 466283 w 466283"/>
                <a:gd name="connsiteY0" fmla="*/ 0 h 327004"/>
                <a:gd name="connsiteX1" fmla="*/ 369393 w 466283"/>
                <a:gd name="connsiteY1" fmla="*/ 248281 h 327004"/>
                <a:gd name="connsiteX2" fmla="*/ 0 w 466283"/>
                <a:gd name="connsiteY2" fmla="*/ 327004 h 32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283" h="327004">
                  <a:moveTo>
                    <a:pt x="466283" y="0"/>
                  </a:moveTo>
                  <a:cubicBezTo>
                    <a:pt x="456695" y="96890"/>
                    <a:pt x="447107" y="193780"/>
                    <a:pt x="369393" y="248281"/>
                  </a:cubicBezTo>
                  <a:cubicBezTo>
                    <a:pt x="291679" y="302782"/>
                    <a:pt x="145839" y="314893"/>
                    <a:pt x="0" y="327004"/>
                  </a:cubicBezTo>
                </a:path>
              </a:pathLst>
            </a:custGeom>
            <a:noFill/>
            <a:ln>
              <a:solidFill>
                <a:srgbClr val="FFFF00"/>
              </a:soli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Прямоугольник 100"/>
            <p:cNvSpPr/>
            <p:nvPr/>
          </p:nvSpPr>
          <p:spPr>
            <a:xfrm>
              <a:off x="6840622" y="4369917"/>
              <a:ext cx="1163306" cy="28448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73A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673AB7"/>
                  </a:solidFill>
                </a:rPr>
                <a:t>Docker host</a:t>
              </a:r>
              <a:endParaRPr lang="en-US" sz="1400" dirty="0">
                <a:solidFill>
                  <a:srgbClr val="673AB7"/>
                </a:solidFill>
              </a:endParaRPr>
            </a:p>
          </p:txBody>
        </p:sp>
        <p:sp>
          <p:nvSpPr>
            <p:cNvPr id="4" name="Овал 3"/>
            <p:cNvSpPr/>
            <p:nvPr/>
          </p:nvSpPr>
          <p:spPr>
            <a:xfrm>
              <a:off x="8991600" y="3719274"/>
              <a:ext cx="1406047" cy="77652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DNS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Server</a:t>
              </a:r>
            </a:p>
            <a:p>
              <a:pPr algn="ctr"/>
              <a:r>
                <a:rPr lang="en-US" sz="1400" dirty="0" smtClean="0">
                  <a:solidFill>
                    <a:srgbClr val="002060"/>
                  </a:solidFill>
                </a:rPr>
                <a:t>127.0.0.11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48414"/>
              </p:ext>
            </p:extLst>
          </p:nvPr>
        </p:nvGraphicFramePr>
        <p:xfrm>
          <a:off x="5360435" y="1258927"/>
          <a:ext cx="266612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61">
                  <a:extLst>
                    <a:ext uri="{9D8B030D-6E8A-4147-A177-3AD203B41FA5}">
                      <a16:colId xmlns:a16="http://schemas.microsoft.com/office/drawing/2014/main" val="3353185284"/>
                    </a:ext>
                  </a:extLst>
                </a:gridCol>
                <a:gridCol w="1333061">
                  <a:extLst>
                    <a:ext uri="{9D8B030D-6E8A-4147-A177-3AD203B41FA5}">
                      <a16:colId xmlns:a16="http://schemas.microsoft.com/office/drawing/2014/main" val="1354766472"/>
                    </a:ext>
                  </a:extLst>
                </a:gridCol>
              </a:tblGrid>
              <a:tr h="259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HOST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IP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55035"/>
                  </a:ext>
                </a:extLst>
              </a:tr>
              <a:tr h="2593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172.17.0.2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2792"/>
                  </a:ext>
                </a:extLst>
              </a:tr>
              <a:tr h="2593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POSTGRES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172.17.0.3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56672"/>
                  </a:ext>
                </a:extLst>
              </a:tr>
              <a:tr h="2593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37711"/>
                  </a:ext>
                </a:extLst>
              </a:tr>
            </a:tbl>
          </a:graphicData>
        </a:graphic>
      </p:graphicFrame>
      <p:sp>
        <p:nvSpPr>
          <p:cNvPr id="60" name="Прямоугольник 59"/>
          <p:cNvSpPr/>
          <p:nvPr/>
        </p:nvSpPr>
        <p:spPr>
          <a:xfrm>
            <a:off x="612403" y="3286188"/>
            <a:ext cx="3426197" cy="2664989"/>
          </a:xfrm>
          <a:prstGeom prst="rect">
            <a:avLst/>
          </a:prstGeom>
          <a:solidFill>
            <a:srgbClr val="673A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709024" y="3424565"/>
            <a:ext cx="1293820" cy="60975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172.17.0.2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2550484" y="3465748"/>
            <a:ext cx="1293820" cy="60975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182.18.0.</a:t>
            </a:r>
            <a:r>
              <a:rPr lang="en-US" sz="1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678231" y="5257644"/>
            <a:ext cx="1293820" cy="60975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172.17.0.</a:t>
            </a:r>
            <a:r>
              <a:rPr lang="uk-UA" sz="1400" dirty="0" smtClean="0">
                <a:solidFill>
                  <a:schemeClr val="tx2"/>
                </a:solidFill>
              </a:rPr>
              <a:t>4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7" name="Скругленный прямоугольник 66"/>
          <p:cNvSpPr/>
          <p:nvPr/>
        </p:nvSpPr>
        <p:spPr>
          <a:xfrm>
            <a:off x="2601330" y="5257644"/>
            <a:ext cx="1293820" cy="60975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182.18.0.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0" y="4170711"/>
            <a:ext cx="938390" cy="93879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3316" y="4439669"/>
            <a:ext cx="10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d</a:t>
            </a:r>
            <a:r>
              <a:rPr lang="en-US" sz="1400" b="1" dirty="0" smtClean="0">
                <a:solidFill>
                  <a:srgbClr val="FFFF00"/>
                </a:solidFill>
              </a:rPr>
              <a:t>ocker0</a:t>
            </a:r>
          </a:p>
          <a:p>
            <a:r>
              <a:rPr lang="en-US" sz="1400" b="1" dirty="0" smtClean="0">
                <a:solidFill>
                  <a:srgbClr val="FFFF00"/>
                </a:solidFill>
              </a:rPr>
              <a:t>172.17.0.</a:t>
            </a:r>
            <a:r>
              <a:rPr lang="uk-UA" sz="1400" b="1" dirty="0" smtClean="0">
                <a:solidFill>
                  <a:srgbClr val="FFFF00"/>
                </a:solidFill>
              </a:rPr>
              <a:t>1</a:t>
            </a:r>
            <a:endParaRPr lang="en-US" sz="1400" b="1" dirty="0">
              <a:solidFill>
                <a:srgbClr val="FFFF00"/>
              </a:solidFill>
            </a:endParaRPr>
          </a:p>
        </p:txBody>
      </p:sp>
      <p:pic>
        <p:nvPicPr>
          <p:cNvPr id="84" name="Рисунок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25" y="4126273"/>
            <a:ext cx="938390" cy="938795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549979" y="4439669"/>
            <a:ext cx="10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FF00"/>
                </a:solidFill>
              </a:rPr>
              <a:t>User-</a:t>
            </a:r>
            <a:r>
              <a:rPr lang="en-US" sz="1400" b="1" dirty="0" err="1" smtClean="0">
                <a:solidFill>
                  <a:srgbClr val="FFFF00"/>
                </a:solidFill>
              </a:rPr>
              <a:t>def</a:t>
            </a:r>
            <a:endParaRPr lang="en-US" sz="1400" b="1" dirty="0" smtClean="0">
              <a:solidFill>
                <a:srgbClr val="FFFF00"/>
              </a:solidFill>
            </a:endParaRPr>
          </a:p>
          <a:p>
            <a:r>
              <a:rPr lang="en-US" sz="1400" b="1" dirty="0" smtClean="0">
                <a:solidFill>
                  <a:srgbClr val="FFFF00"/>
                </a:solidFill>
              </a:rPr>
              <a:t>182.18.0.</a:t>
            </a:r>
            <a:r>
              <a:rPr lang="uk-UA" sz="1400" b="1" dirty="0" smtClean="0">
                <a:solidFill>
                  <a:srgbClr val="FFFF00"/>
                </a:solidFill>
              </a:rPr>
              <a:t>1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1223237" y="4014882"/>
            <a:ext cx="169558" cy="466284"/>
          </a:xfrm>
          <a:custGeom>
            <a:avLst/>
            <a:gdLst>
              <a:gd name="connsiteX0" fmla="*/ 169558 w 169558"/>
              <a:gd name="connsiteY0" fmla="*/ 0 h 466284"/>
              <a:gd name="connsiteX1" fmla="*/ 0 w 169558"/>
              <a:gd name="connsiteY1" fmla="*/ 466284 h 46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558" h="466284">
                <a:moveTo>
                  <a:pt x="169558" y="0"/>
                </a:moveTo>
                <a:lnTo>
                  <a:pt x="0" y="466284"/>
                </a:lnTo>
              </a:path>
            </a:pathLst>
          </a:custGeom>
          <a:noFill/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олилиния 13"/>
          <p:cNvSpPr/>
          <p:nvPr/>
        </p:nvSpPr>
        <p:spPr>
          <a:xfrm>
            <a:off x="1186454" y="4965616"/>
            <a:ext cx="108945" cy="292028"/>
          </a:xfrm>
          <a:custGeom>
            <a:avLst/>
            <a:gdLst>
              <a:gd name="connsiteX0" fmla="*/ 97338 w 97338"/>
              <a:gd name="connsiteY0" fmla="*/ 193780 h 193780"/>
              <a:gd name="connsiteX1" fmla="*/ 12560 w 97338"/>
              <a:gd name="connsiteY1" fmla="*/ 127168 h 193780"/>
              <a:gd name="connsiteX2" fmla="*/ 448 w 97338"/>
              <a:gd name="connsiteY2" fmla="*/ 0 h 193780"/>
              <a:gd name="connsiteX3" fmla="*/ 448 w 97338"/>
              <a:gd name="connsiteY3" fmla="*/ 0 h 1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38" h="193780">
                <a:moveTo>
                  <a:pt x="97338" y="193780"/>
                </a:moveTo>
                <a:cubicBezTo>
                  <a:pt x="63023" y="176622"/>
                  <a:pt x="28708" y="159465"/>
                  <a:pt x="12560" y="127168"/>
                </a:cubicBezTo>
                <a:cubicBezTo>
                  <a:pt x="-3588" y="94871"/>
                  <a:pt x="448" y="0"/>
                  <a:pt x="448" y="0"/>
                </a:cubicBezTo>
                <a:lnTo>
                  <a:pt x="448" y="0"/>
                </a:lnTo>
              </a:path>
            </a:pathLst>
          </a:custGeom>
          <a:noFill/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олилиния 14"/>
          <p:cNvSpPr/>
          <p:nvPr/>
        </p:nvSpPr>
        <p:spPr>
          <a:xfrm>
            <a:off x="3009648" y="4069383"/>
            <a:ext cx="151390" cy="417838"/>
          </a:xfrm>
          <a:custGeom>
            <a:avLst/>
            <a:gdLst>
              <a:gd name="connsiteX0" fmla="*/ 151390 w 151390"/>
              <a:gd name="connsiteY0" fmla="*/ 0 h 417838"/>
              <a:gd name="connsiteX1" fmla="*/ 0 w 151390"/>
              <a:gd name="connsiteY1" fmla="*/ 417838 h 41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390" h="417838">
                <a:moveTo>
                  <a:pt x="151390" y="0"/>
                </a:moveTo>
                <a:lnTo>
                  <a:pt x="0" y="417838"/>
                </a:lnTo>
              </a:path>
            </a:pathLst>
          </a:custGeom>
          <a:noFill/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олилиния 17"/>
          <p:cNvSpPr/>
          <p:nvPr/>
        </p:nvSpPr>
        <p:spPr>
          <a:xfrm>
            <a:off x="2946107" y="4917171"/>
            <a:ext cx="299710" cy="327004"/>
          </a:xfrm>
          <a:custGeom>
            <a:avLst/>
            <a:gdLst>
              <a:gd name="connsiteX0" fmla="*/ 172542 w 299710"/>
              <a:gd name="connsiteY0" fmla="*/ 0 h 327004"/>
              <a:gd name="connsiteX1" fmla="*/ 2984 w 299710"/>
              <a:gd name="connsiteY1" fmla="*/ 218003 h 327004"/>
              <a:gd name="connsiteX2" fmla="*/ 299710 w 299710"/>
              <a:gd name="connsiteY2" fmla="*/ 327004 h 32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10" h="327004">
                <a:moveTo>
                  <a:pt x="172542" y="0"/>
                </a:moveTo>
                <a:cubicBezTo>
                  <a:pt x="77165" y="81751"/>
                  <a:pt x="-18211" y="163503"/>
                  <a:pt x="2984" y="218003"/>
                </a:cubicBezTo>
                <a:cubicBezTo>
                  <a:pt x="24179" y="272503"/>
                  <a:pt x="161944" y="299753"/>
                  <a:pt x="299710" y="327004"/>
                </a:cubicBezTo>
              </a:path>
            </a:pathLst>
          </a:custGeom>
          <a:noFill/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406642" y="3485508"/>
            <a:ext cx="7251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ru-RU" sz="1400" dirty="0"/>
              <a:t>За </a:t>
            </a:r>
            <a:r>
              <a:rPr lang="ru-RU" sz="1400" dirty="0" err="1"/>
              <a:t>замовчуванням</a:t>
            </a:r>
            <a:r>
              <a:rPr lang="ru-RU" sz="1400" dirty="0"/>
              <a:t> </a:t>
            </a:r>
            <a:r>
              <a:rPr lang="ru-RU" sz="1400" dirty="0" err="1"/>
              <a:t>контейнери</a:t>
            </a:r>
            <a:r>
              <a:rPr lang="ru-RU" sz="1400" dirty="0"/>
              <a:t> </a:t>
            </a:r>
            <a:r>
              <a:rPr lang="ru-RU" sz="1400" dirty="0" err="1"/>
              <a:t>приєднуються</a:t>
            </a:r>
            <a:r>
              <a:rPr lang="ru-RU" sz="1400" dirty="0"/>
              <a:t> до </a:t>
            </a:r>
            <a:r>
              <a:rPr lang="ru-RU" sz="1400" dirty="0" err="1"/>
              <a:t>однієї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/>
              <a:t>. </a:t>
            </a:r>
            <a:r>
              <a:rPr lang="ru-RU" sz="1400" dirty="0" err="1"/>
              <a:t>Що</a:t>
            </a:r>
            <a:r>
              <a:rPr lang="ru-RU" sz="1400" dirty="0"/>
              <a:t> ми </a:t>
            </a:r>
            <a:r>
              <a:rPr lang="ru-RU" sz="1400" dirty="0" err="1"/>
              <a:t>можемо</a:t>
            </a:r>
            <a:r>
              <a:rPr lang="ru-RU" sz="1400" dirty="0"/>
              <a:t> </a:t>
            </a:r>
            <a:r>
              <a:rPr lang="ru-RU" sz="1400" dirty="0" err="1"/>
              <a:t>зробити</a:t>
            </a:r>
            <a:r>
              <a:rPr lang="ru-RU" sz="1400" dirty="0"/>
              <a:t>, </a:t>
            </a:r>
            <a:r>
              <a:rPr lang="ru-RU" sz="1400" dirty="0" err="1"/>
              <a:t>якщо</a:t>
            </a:r>
            <a:r>
              <a:rPr lang="ru-RU" sz="1400" dirty="0"/>
              <a:t> нам </a:t>
            </a:r>
            <a:r>
              <a:rPr lang="ru-RU" sz="1400" dirty="0" err="1"/>
              <a:t>потрібні</a:t>
            </a:r>
            <a:r>
              <a:rPr lang="ru-RU" sz="1400" dirty="0"/>
              <a:t> два </a:t>
            </a:r>
            <a:r>
              <a:rPr lang="ru-RU" sz="1400" dirty="0" err="1"/>
              <a:t>контейнери</a:t>
            </a:r>
            <a:r>
              <a:rPr lang="ru-RU" sz="1400" dirty="0"/>
              <a:t> в </a:t>
            </a:r>
            <a:r>
              <a:rPr lang="ru-RU" sz="1400" dirty="0" err="1"/>
              <a:t>окремій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 smtClean="0"/>
              <a:t>?</a:t>
            </a:r>
          </a:p>
          <a:p>
            <a:pPr indent="360000"/>
            <a:r>
              <a:rPr lang="ru-RU" sz="1400" dirty="0"/>
              <a:t>Ми </a:t>
            </a:r>
            <a:r>
              <a:rPr lang="ru-RU" sz="1400" dirty="0" err="1"/>
              <a:t>можемо</a:t>
            </a:r>
            <a:r>
              <a:rPr lang="ru-RU" sz="1400" dirty="0"/>
              <a:t> </a:t>
            </a:r>
            <a:r>
              <a:rPr lang="ru-RU" sz="1400" dirty="0" err="1"/>
              <a:t>визначити</a:t>
            </a:r>
            <a:r>
              <a:rPr lang="ru-RU" sz="1400" dirty="0"/>
              <a:t> </a:t>
            </a:r>
            <a:r>
              <a:rPr lang="ru-RU" sz="1400" dirty="0" err="1"/>
              <a:t>визначену</a:t>
            </a:r>
            <a:r>
              <a:rPr lang="ru-RU" sz="1400" dirty="0"/>
              <a:t> </a:t>
            </a:r>
            <a:r>
              <a:rPr lang="ru-RU" sz="1400" dirty="0" err="1"/>
              <a:t>користувачем</a:t>
            </a:r>
            <a:r>
              <a:rPr lang="ru-RU" sz="1400" dirty="0"/>
              <a:t> мережу для </a:t>
            </a:r>
            <a:r>
              <a:rPr lang="ru-RU" sz="1400" dirty="0" err="1"/>
              <a:t>цієї</a:t>
            </a:r>
            <a:r>
              <a:rPr lang="ru-RU" sz="1400" dirty="0"/>
              <a:t> мети, </a:t>
            </a:r>
            <a:r>
              <a:rPr lang="ru-RU" sz="1400" dirty="0" err="1"/>
              <a:t>використовуючи</a:t>
            </a:r>
            <a:r>
              <a:rPr lang="ru-RU" sz="1400" dirty="0"/>
              <a:t> </a:t>
            </a:r>
            <a:r>
              <a:rPr lang="ru-RU" sz="1400" dirty="0" err="1"/>
              <a:t>наступну</a:t>
            </a:r>
            <a:r>
              <a:rPr lang="ru-RU" sz="1400" dirty="0"/>
              <a:t> команду та </a:t>
            </a:r>
            <a:r>
              <a:rPr lang="ru-RU" sz="1400" dirty="0" err="1"/>
              <a:t>призначаючи</a:t>
            </a:r>
            <a:r>
              <a:rPr lang="ru-RU" sz="1400" dirty="0"/>
              <a:t> </a:t>
            </a:r>
            <a:r>
              <a:rPr lang="ru-RU" sz="1400" dirty="0" err="1"/>
              <a:t>цю</a:t>
            </a:r>
            <a:r>
              <a:rPr lang="ru-RU" sz="1400" dirty="0"/>
              <a:t> мережу </a:t>
            </a:r>
            <a:r>
              <a:rPr lang="ru-RU" sz="1400" dirty="0" err="1"/>
              <a:t>під</a:t>
            </a:r>
            <a:r>
              <a:rPr lang="ru-RU" sz="1400" dirty="0"/>
              <a:t> час запуску </a:t>
            </a:r>
            <a:r>
              <a:rPr lang="ru-RU" sz="1400" dirty="0" err="1"/>
              <a:t>контейнерів</a:t>
            </a:r>
            <a:r>
              <a:rPr lang="ru-RU" sz="1400" dirty="0"/>
              <a:t>.</a:t>
            </a:r>
            <a:endParaRPr lang="en-US" sz="1400" dirty="0" smtClean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803" y="4409990"/>
            <a:ext cx="7356992" cy="3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6010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6768" y="676038"/>
            <a:ext cx="1148803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Розвиток проекту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як вирішити завдання які ми сформулювали на базі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  <a:r>
              <a:rPr lang="en-US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3241" y="1407230"/>
            <a:ext cx="9913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На</a:t>
            </a:r>
            <a:r>
              <a:rPr lang="ru-RU" sz="1400" dirty="0" smtClean="0"/>
              <a:t>гадаю про </a:t>
            </a:r>
            <a:r>
              <a:rPr lang="ru-RU" sz="1400" dirty="0" err="1" smtClean="0"/>
              <a:t>запланований</a:t>
            </a:r>
            <a:r>
              <a:rPr lang="ru-RU" sz="1400" dirty="0" smtClean="0"/>
              <a:t> </a:t>
            </a:r>
            <a:r>
              <a:rPr lang="ru-RU" sz="1400" dirty="0" err="1" smtClean="0"/>
              <a:t>розвиток</a:t>
            </a:r>
            <a:r>
              <a:rPr lang="ru-RU" sz="1400" dirty="0" smtClean="0"/>
              <a:t> </a:t>
            </a:r>
            <a:r>
              <a:rPr lang="ru-RU" sz="1400" dirty="0" err="1" smtClean="0"/>
              <a:t>нашого</a:t>
            </a:r>
            <a:r>
              <a:rPr lang="ru-RU" sz="1400" dirty="0" smtClean="0"/>
              <a:t> проекту</a:t>
            </a:r>
            <a:r>
              <a:rPr lang="en-US" sz="1400" dirty="0"/>
              <a:t> </a:t>
            </a:r>
            <a:r>
              <a:rPr lang="en-US" sz="1400" dirty="0" smtClean="0"/>
              <a:t>– </a:t>
            </a:r>
            <a:r>
              <a:rPr lang="uk-UA" sz="1400" dirty="0" smtClean="0"/>
              <a:t>підключити БД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</a:t>
            </a:r>
            <a:r>
              <a:rPr lang="uk-UA" sz="1400" dirty="0" smtClean="0"/>
              <a:t>і забезпечити збереження даних незалежно від циклу життя створеного контейнера із застосунком.</a:t>
            </a:r>
          </a:p>
          <a:p>
            <a:pPr indent="360000"/>
            <a:r>
              <a:rPr lang="uk-UA" sz="1400" dirty="0" smtClean="0"/>
              <a:t>Складнощі з якими ми </a:t>
            </a:r>
            <a:r>
              <a:rPr lang="uk-UA" sz="1400" dirty="0" err="1" smtClean="0"/>
              <a:t>зтикнулися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Розгортання сервера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– </a:t>
            </a:r>
            <a:r>
              <a:rPr lang="uk-UA" sz="1400" dirty="0" smtClean="0"/>
              <a:t>достатньо складна операція (на відміну від використання, як ми побачимо пізніше)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При видаленні контейнера (а це досить рутинна операція, яка відбувається досить часто) – видаляються всі збережені в ньому дані.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62" y="990600"/>
            <a:ext cx="1905000" cy="190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955129"/>
            <a:ext cx="2689358" cy="2689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4000" y="3014778"/>
            <a:ext cx="9913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Обсяг теоретичних знань, які ми вже отримали, підказує можливий шлях для вирішення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Ми вже розмовляли про </a:t>
            </a:r>
            <a:r>
              <a:rPr lang="en-US" sz="1400" dirty="0" err="1" smtClean="0">
                <a:hlinkClick r:id="rId5"/>
              </a:rPr>
              <a:t>DockerHub</a:t>
            </a:r>
            <a:r>
              <a:rPr lang="en-US" sz="1400" dirty="0" smtClean="0"/>
              <a:t>. </a:t>
            </a:r>
            <a:r>
              <a:rPr lang="uk-UA" sz="1400" dirty="0" smtClean="0"/>
              <a:t>Це </a:t>
            </a:r>
            <a:r>
              <a:rPr lang="uk-UA" sz="1400" dirty="0" err="1" smtClean="0"/>
              <a:t>репозиторій</a:t>
            </a:r>
            <a:r>
              <a:rPr lang="uk-UA" sz="1400" dirty="0" smtClean="0"/>
              <a:t> з готовими образами різноманітних застосунків, для якого</a:t>
            </a:r>
            <a:r>
              <a:rPr lang="en-US" sz="1400" dirty="0"/>
              <a:t> </a:t>
            </a:r>
            <a:r>
              <a:rPr lang="uk-UA" sz="1400" dirty="0" smtClean="0"/>
              <a:t>більшість розробників ПЗ створюють образи своїх продуктів – для окремого використання, або як основи для створення інших образів користувачами. Ми можемо знайти необхідний нам образ і розгорнути в окремому контейнері. Якщо говорити про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– </a:t>
            </a:r>
            <a:r>
              <a:rPr lang="uk-UA" sz="1400" dirty="0" smtClean="0"/>
              <a:t>то образи є на його </a:t>
            </a:r>
            <a:r>
              <a:rPr lang="uk-UA" sz="1400" dirty="0" smtClean="0">
                <a:hlinkClick r:id="rId6"/>
              </a:rPr>
              <a:t>офіційній сторінці </a:t>
            </a:r>
            <a:r>
              <a:rPr lang="uk-UA" sz="1400" dirty="0" smtClean="0"/>
              <a:t>на </a:t>
            </a:r>
            <a:r>
              <a:rPr lang="en-US" sz="1400" dirty="0" err="1" smtClean="0"/>
              <a:t>DockerHub</a:t>
            </a:r>
            <a:r>
              <a:rPr lang="uk-UA" sz="1400" dirty="0" smtClean="0"/>
              <a:t>.</a:t>
            </a:r>
            <a:r>
              <a:rPr lang="en-US" sz="1400" dirty="0" smtClean="0"/>
              <a:t> </a:t>
            </a:r>
            <a:r>
              <a:rPr lang="uk-UA" sz="1400" dirty="0" smtClean="0"/>
              <a:t>Ми можемо просто використати необхідний і не витрачати час на детальні налаштування – образ створений розробниками БД і готовий до використання!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Розгорнувши образ БД і образ нашого застосунка на одному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host</a:t>
            </a:r>
            <a:r>
              <a:rPr lang="uk-UA" sz="1400" dirty="0" smtClean="0"/>
              <a:t> ми отримаємо, ніби, два окремих сервера налаштованих під свої застосунки, які підключені до мережі (згадаємо </a:t>
            </a:r>
            <a:r>
              <a:rPr lang="en-US" sz="1400" dirty="0" smtClean="0"/>
              <a:t>bridge – </a:t>
            </a:r>
            <a:r>
              <a:rPr lang="uk-UA" sz="1400" dirty="0" smtClean="0"/>
              <a:t>або можемо створити окрему при необхідності). Можливо нам буде необхідно </a:t>
            </a:r>
            <a:r>
              <a:rPr lang="uk-UA" sz="1400" dirty="0" err="1" smtClean="0"/>
              <a:t>співставити</a:t>
            </a:r>
            <a:r>
              <a:rPr lang="uk-UA" sz="1400" dirty="0" smtClean="0"/>
              <a:t> порти в контейнерах. 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Щоб </a:t>
            </a:r>
            <a:r>
              <a:rPr lang="uk-UA" sz="1400" dirty="0" err="1" smtClean="0"/>
              <a:t>зберігти</a:t>
            </a:r>
            <a:r>
              <a:rPr lang="uk-UA" sz="1400" dirty="0" smtClean="0"/>
              <a:t> дані – треба «</a:t>
            </a:r>
            <a:r>
              <a:rPr lang="uk-UA" sz="1400" dirty="0" err="1" smtClean="0"/>
              <a:t>спвставити</a:t>
            </a:r>
            <a:r>
              <a:rPr lang="uk-UA" sz="1400" dirty="0" smtClean="0"/>
              <a:t> томи в контейнері і на </a:t>
            </a:r>
            <a:r>
              <a:rPr lang="uk-UA" sz="1400" dirty="0" err="1" smtClean="0"/>
              <a:t>хості</a:t>
            </a:r>
            <a:r>
              <a:rPr lang="uk-UA" sz="1400" dirty="0" smtClean="0"/>
              <a:t>» - створимо </a:t>
            </a:r>
            <a:r>
              <a:rPr lang="en-US" sz="1400" dirty="0" smtClean="0"/>
              <a:t>volumes.</a:t>
            </a: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600200" y="5410200"/>
            <a:ext cx="9906000" cy="0"/>
          </a:xfrm>
          <a:prstGeom prst="line">
            <a:avLst/>
          </a:prstGeom>
          <a:ln w="25400">
            <a:solidFill>
              <a:srgbClr val="66B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09800" y="5553760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Шлях ми намітили, але для зручної його реалізації нам необхід</a:t>
            </a:r>
            <a:r>
              <a:rPr lang="uk-UA" dirty="0"/>
              <a:t>н</a:t>
            </a:r>
            <a:r>
              <a:rPr lang="uk-UA" dirty="0" smtClean="0"/>
              <a:t>о познайомитись ще з однією концепцією </a:t>
            </a:r>
            <a:r>
              <a:rPr lang="en-US" dirty="0" err="1" smtClean="0"/>
              <a:t>docker</a:t>
            </a:r>
            <a:r>
              <a:rPr lang="en-US" dirty="0" smtClean="0"/>
              <a:t>: </a:t>
            </a:r>
            <a:r>
              <a:rPr lang="en-US" dirty="0" err="1" smtClean="0"/>
              <a:t>docker</a:t>
            </a:r>
            <a:r>
              <a:rPr lang="en-US" dirty="0" smtClean="0"/>
              <a:t> compose.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5833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-152400" y="568109"/>
            <a:ext cx="10370960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 compose: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 + практика. Пишемо файл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docker-compose.yml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3241" y="1407230"/>
            <a:ext cx="4960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en-US" sz="1400" dirty="0"/>
              <a:t>Docker Compose – </a:t>
            </a:r>
            <a:r>
              <a:rPr lang="uk-UA" sz="1400" dirty="0"/>
              <a:t>це інструмент для керування одним або більше контейнерів, кожен із яких представляє окремий сервіс і призначений для розгортання зв'язаних сервісів. Цей інструмент входить до складу </a:t>
            </a:r>
            <a:r>
              <a:rPr lang="en-US" sz="1400" dirty="0"/>
              <a:t>Docker</a:t>
            </a:r>
            <a:r>
              <a:rPr lang="en-US" sz="1400" dirty="0" smtClean="0"/>
              <a:t>.</a:t>
            </a:r>
            <a:endParaRPr lang="uk-UA" sz="1400" dirty="0" smtClean="0"/>
          </a:p>
          <a:p>
            <a:pPr indent="360000"/>
            <a:r>
              <a:rPr lang="uk-UA" sz="1400" dirty="0" smtClean="0"/>
              <a:t>Нас буде цікавити в цьому ключі два напрямки</a:t>
            </a:r>
            <a:r>
              <a:rPr lang="en-US" sz="1400" dirty="0" smtClean="0"/>
              <a:t>: </a:t>
            </a:r>
            <a:r>
              <a:rPr lang="uk-UA" sz="1400" dirty="0" smtClean="0"/>
              <a:t>деякі команди </a:t>
            </a:r>
            <a:r>
              <a:rPr lang="en-US" sz="1400" dirty="0" smtClean="0">
                <a:hlinkClick r:id="rId3"/>
              </a:rPr>
              <a:t>CLI </a:t>
            </a:r>
            <a:r>
              <a:rPr lang="en-US" sz="1400" dirty="0" err="1" smtClean="0">
                <a:hlinkClick r:id="rId3"/>
              </a:rPr>
              <a:t>docker</a:t>
            </a:r>
            <a:r>
              <a:rPr lang="en-US" sz="1400" dirty="0" smtClean="0">
                <a:hlinkClick r:id="rId3"/>
              </a:rPr>
              <a:t> compose </a:t>
            </a:r>
            <a:r>
              <a:rPr lang="uk-UA" sz="1400" dirty="0" smtClean="0"/>
              <a:t>і файл </a:t>
            </a:r>
            <a:r>
              <a:rPr lang="en-US" sz="1400" dirty="0" err="1" smtClean="0"/>
              <a:t>docker-compose.yml</a:t>
            </a:r>
            <a:r>
              <a:rPr lang="en-US" sz="1400" dirty="0"/>
              <a:t>.</a:t>
            </a:r>
            <a:endParaRPr lang="uk-UA" sz="1400" dirty="0" smtClean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457200" y="5410200"/>
            <a:ext cx="11049000" cy="0"/>
          </a:xfrm>
          <a:prstGeom prst="line">
            <a:avLst/>
          </a:prstGeom>
          <a:ln w="25400">
            <a:solidFill>
              <a:srgbClr val="66BB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9600" y="5553760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Команд значно більше, вони можуть використовуватись з опціями і параметрами – пропоную вам знайомитися з документацією при використанні.</a:t>
            </a:r>
            <a:endParaRPr lang="en-US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08064"/>
              </p:ext>
            </p:extLst>
          </p:nvPr>
        </p:nvGraphicFramePr>
        <p:xfrm>
          <a:off x="5410200" y="1173480"/>
          <a:ext cx="6477000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098">
                  <a:extLst>
                    <a:ext uri="{9D8B030D-6E8A-4147-A177-3AD203B41FA5}">
                      <a16:colId xmlns:a16="http://schemas.microsoft.com/office/drawing/2014/main" val="3830987240"/>
                    </a:ext>
                  </a:extLst>
                </a:gridCol>
                <a:gridCol w="4707902">
                  <a:extLst>
                    <a:ext uri="{9D8B030D-6E8A-4147-A177-3AD203B41FA5}">
                      <a16:colId xmlns:a16="http://schemas.microsoft.com/office/drawing/2014/main" val="2736510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sub-command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дія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12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4"/>
                        </a:rPr>
                        <a:t>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Створює</a:t>
                      </a:r>
                      <a:r>
                        <a:rPr 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uk-UA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перестворює</a:t>
                      </a:r>
                      <a:r>
                        <a:rPr 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uk-UA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запускає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контейнер та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підключає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до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служби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8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5"/>
                        </a:rPr>
                        <a:t>down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Зупиняє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контейнери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та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видаляє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контейнери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мережі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томи та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зображення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створені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sz="1400" dirty="0" err="1" smtClean="0"/>
                        <a:t>up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0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6"/>
                        </a:rPr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Відображає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запущені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процеси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4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7"/>
                        </a:rPr>
                        <a:t>run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Виконує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одноразову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команду для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служби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522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8"/>
                        </a:rPr>
                        <a:t>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Запускає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наявні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контейнери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як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служби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9"/>
                        </a:rPr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Зупиняє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роботу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контейнерів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не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</a:t>
                      </a:r>
                      <a:r>
                        <a:rPr lang="uk-UA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даляючи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Їх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можна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почати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знову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за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допомогою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dirty="0" err="1" smtClean="0"/>
                        <a:t>docker</a:t>
                      </a:r>
                      <a:r>
                        <a:rPr lang="en-US" sz="1400" dirty="0" smtClean="0"/>
                        <a:t> compose start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1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10"/>
                        </a:rPr>
                        <a:t>build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побудувати</a:t>
                      </a:r>
                      <a:r>
                        <a:rPr lang="uk-UA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(перебудувати) сервіс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2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hlinkClick r:id="rId11"/>
                        </a:rPr>
                        <a:t>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Відображає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логи</a:t>
                      </a:r>
                      <a:r>
                        <a:rPr lang="uk-UA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для 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служб (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служби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hlinkClick r:id="rId12"/>
                        </a:rPr>
                        <a:t>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Видаляє</a:t>
                      </a:r>
                      <a:r>
                        <a:rPr lang="ru-RU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контейнери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lang="uk-UA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зупинених служб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8648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35196" y="3009543"/>
            <a:ext cx="480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Деякі </a:t>
            </a:r>
            <a:r>
              <a:rPr lang="en-US" sz="1400" dirty="0" smtClean="0"/>
              <a:t>CLI</a:t>
            </a:r>
            <a:r>
              <a:rPr lang="uk-UA" sz="1400" dirty="0" smtClean="0"/>
              <a:t>-команди </a:t>
            </a:r>
            <a:r>
              <a:rPr lang="en-US" sz="1400" dirty="0" err="1" smtClean="0"/>
              <a:t>docker</a:t>
            </a:r>
            <a:r>
              <a:rPr lang="en-US" sz="1400" dirty="0" smtClean="0"/>
              <a:t>-compose </a:t>
            </a:r>
            <a:r>
              <a:rPr lang="uk-UA" sz="1400" dirty="0" smtClean="0"/>
              <a:t>нагадають вам за дією </a:t>
            </a:r>
            <a:r>
              <a:rPr lang="en-US" sz="1400" dirty="0" smtClean="0"/>
              <a:t>CLI-</a:t>
            </a:r>
            <a:r>
              <a:rPr lang="uk-UA" sz="1400" dirty="0" smtClean="0"/>
              <a:t>команди </a:t>
            </a:r>
            <a:r>
              <a:rPr lang="en-US" sz="1400" dirty="0" err="1" smtClean="0"/>
              <a:t>docker</a:t>
            </a:r>
            <a:r>
              <a:rPr lang="en-US" sz="1400" dirty="0" smtClean="0"/>
              <a:t>. </a:t>
            </a:r>
            <a:r>
              <a:rPr lang="uk-UA" sz="1400" dirty="0" smtClean="0"/>
              <a:t>І це дійсно так – ви маєте можливість отримати той самий результат різними шляхами. Просто необхідно розуміти – </a:t>
            </a:r>
            <a:r>
              <a:rPr lang="en-US" sz="1400" dirty="0" err="1" smtClean="0"/>
              <a:t>docker</a:t>
            </a:r>
            <a:r>
              <a:rPr lang="en-US" sz="1400" dirty="0" smtClean="0"/>
              <a:t>-compose </a:t>
            </a:r>
            <a:r>
              <a:rPr lang="uk-UA" sz="1400" dirty="0" smtClean="0"/>
              <a:t>переважно орієнтований на роботу з групою контейнерів, а не з одним. </a:t>
            </a:r>
            <a:r>
              <a:rPr lang="ru-RU" sz="1400" dirty="0" smtClean="0"/>
              <a:t>Приклад </a:t>
            </a:r>
            <a:r>
              <a:rPr lang="ru-RU" sz="1400" dirty="0" err="1" smtClean="0"/>
              <a:t>команди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64" y="4708840"/>
            <a:ext cx="3058505" cy="2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7735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3358" y="761564"/>
            <a:ext cx="5410200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 compose: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теорія + практика. </a:t>
            </a:r>
          </a:p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Пишемо файл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docker-compose.yml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" y="1478974"/>
            <a:ext cx="7689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400" dirty="0" smtClean="0"/>
              <a:t>Файл </a:t>
            </a:r>
            <a:r>
              <a:rPr lang="en-US" sz="1400" dirty="0" err="1" smtClean="0"/>
              <a:t>docker-compose.yaml</a:t>
            </a:r>
            <a:r>
              <a:rPr lang="en-US" sz="1400" dirty="0" smtClean="0"/>
              <a:t> (</a:t>
            </a:r>
            <a:r>
              <a:rPr lang="uk-UA" sz="1400" dirty="0" smtClean="0"/>
              <a:t>або </a:t>
            </a:r>
            <a:r>
              <a:rPr lang="en-US" sz="1400" dirty="0" smtClean="0"/>
              <a:t>.</a:t>
            </a:r>
            <a:r>
              <a:rPr lang="en-US" sz="1400" dirty="0" err="1" smtClean="0"/>
              <a:t>yml</a:t>
            </a:r>
            <a:r>
              <a:rPr lang="en-US" sz="1400" dirty="0" smtClean="0"/>
              <a:t>) – </a:t>
            </a:r>
            <a:r>
              <a:rPr lang="uk-UA" sz="1400" dirty="0" smtClean="0"/>
              <a:t>описує процес створення групи контейнерів (служб), мережі, томів, секретів, опис змінних оточення і інших параметрів, які треба передати для кожної команди. </a:t>
            </a:r>
            <a:r>
              <a:rPr lang="uk-UA" sz="1400" dirty="0"/>
              <a:t> </a:t>
            </a:r>
            <a:r>
              <a:rPr lang="uk-UA" sz="1400" dirty="0" smtClean="0">
                <a:hlinkClick r:id="rId3"/>
              </a:rPr>
              <a:t>Повна документація – тут</a:t>
            </a:r>
            <a:r>
              <a:rPr lang="uk-UA" sz="14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892" y="2305268"/>
            <a:ext cx="69771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Загальну структуру такого файлу зображено на вставці коду. </a:t>
            </a:r>
            <a:endParaRPr lang="uk-UA" sz="1400" dirty="0"/>
          </a:p>
          <a:p>
            <a:r>
              <a:rPr lang="uk-UA" sz="1400" dirty="0" smtClean="0"/>
              <a:t>Формат файлу – </a:t>
            </a:r>
            <a:r>
              <a:rPr lang="en-US" sz="1400" dirty="0" err="1" smtClean="0">
                <a:hlinkClick r:id="rId4"/>
              </a:rPr>
              <a:t>yaml</a:t>
            </a:r>
            <a:endParaRPr lang="en-US" sz="1400" dirty="0" smtClean="0"/>
          </a:p>
          <a:p>
            <a:r>
              <a:rPr lang="uk-UA" sz="1400" dirty="0" smtClean="0"/>
              <a:t>Далі присутні розділи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hlinkClick r:id="rId5"/>
              </a:rPr>
              <a:t>version</a:t>
            </a:r>
            <a:r>
              <a:rPr lang="en-US" sz="1400" dirty="0" smtClean="0"/>
              <a:t> (</a:t>
            </a:r>
            <a:r>
              <a:rPr lang="uk-UA" sz="1400" dirty="0" err="1" smtClean="0"/>
              <a:t>необо’язково</a:t>
            </a:r>
            <a:r>
              <a:rPr lang="uk-UA" sz="1400" dirty="0" smtClean="0"/>
              <a:t> і застаріло, вказує версію специфікації </a:t>
            </a:r>
            <a:r>
              <a:rPr lang="en-US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hlinkClick r:id="rId6"/>
              </a:rPr>
              <a:t>s</a:t>
            </a:r>
            <a:r>
              <a:rPr lang="en-US" sz="1400" dirty="0" smtClean="0">
                <a:hlinkClick r:id="rId6"/>
              </a:rPr>
              <a:t>ervices</a:t>
            </a:r>
            <a:r>
              <a:rPr lang="en-US" sz="1400" dirty="0" smtClean="0"/>
              <a:t> (</a:t>
            </a:r>
            <a:r>
              <a:rPr lang="uk-UA" sz="1400" dirty="0" smtClean="0"/>
              <a:t>обов’язковий розділ, описує створення сервісів на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host</a:t>
            </a:r>
            <a:r>
              <a:rPr lang="uk-UA" sz="1400" dirty="0" smtClean="0"/>
              <a:t> – з окремих образів з </a:t>
            </a:r>
            <a:r>
              <a:rPr lang="uk-UA" sz="1400" dirty="0" err="1" smtClean="0"/>
              <a:t>передаваємими</a:t>
            </a:r>
            <a:r>
              <a:rPr lang="uk-UA" sz="1400" dirty="0" smtClean="0"/>
              <a:t> параметрами</a:t>
            </a:r>
            <a:r>
              <a:rPr lang="en-US" sz="1400" dirty="0" smtClean="0"/>
              <a:t>)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>
                <a:hlinkClick r:id="rId7"/>
              </a:rPr>
              <a:t>networks</a:t>
            </a:r>
            <a:r>
              <a:rPr lang="en-US" sz="1400" dirty="0" smtClean="0"/>
              <a:t> (</a:t>
            </a:r>
            <a:r>
              <a:rPr lang="uk-UA" sz="1400" dirty="0" smtClean="0"/>
              <a:t>необов’язковий, описує створення мереж</a:t>
            </a:r>
            <a:r>
              <a:rPr lang="en-US" sz="1400" dirty="0" smtClean="0"/>
              <a:t>)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en-US" sz="1400" dirty="0">
                <a:hlinkClick r:id="rId8"/>
              </a:rPr>
              <a:t>v</a:t>
            </a:r>
            <a:r>
              <a:rPr lang="en-US" sz="1400" dirty="0" smtClean="0">
                <a:hlinkClick r:id="rId8"/>
              </a:rPr>
              <a:t>olumes</a:t>
            </a:r>
            <a:r>
              <a:rPr lang="en-US" sz="1400" dirty="0" smtClean="0"/>
              <a:t> </a:t>
            </a:r>
            <a:r>
              <a:rPr lang="uk-UA" sz="1400" dirty="0" smtClean="0"/>
              <a:t>(необов’язковий, описує </a:t>
            </a:r>
            <a:r>
              <a:rPr lang="uk-UA" sz="1400" dirty="0" err="1" smtClean="0"/>
              <a:t>створеня</a:t>
            </a:r>
            <a:r>
              <a:rPr lang="uk-UA" sz="1400" dirty="0" smtClean="0"/>
              <a:t> і конфігурування томів – постійних сховищ даних. Звертаю увагу – що створені сховища фігурують у сервісах, які їх використовують.)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>
                <a:hlinkClick r:id="rId9"/>
              </a:rPr>
              <a:t>configs</a:t>
            </a:r>
            <a:r>
              <a:rPr lang="en-US" sz="1400" dirty="0" smtClean="0"/>
              <a:t> (</a:t>
            </a:r>
            <a:r>
              <a:rPr lang="uk-UA" sz="1400" dirty="0" smtClean="0"/>
              <a:t>необов’язково, дозволяють сервісам адаптувати свою поведінку без перебудови образу – тобто формує дані для конфігурації сервісів</a:t>
            </a:r>
            <a:r>
              <a:rPr lang="en-US" sz="1400" dirty="0" smtClean="0"/>
              <a:t>)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en-US" sz="1400" dirty="0">
                <a:hlinkClick r:id="rId10"/>
              </a:rPr>
              <a:t>s</a:t>
            </a:r>
            <a:r>
              <a:rPr lang="en-US" sz="1400" dirty="0" smtClean="0">
                <a:hlinkClick r:id="rId10"/>
              </a:rPr>
              <a:t>ecrets</a:t>
            </a:r>
            <a:r>
              <a:rPr lang="en-US" sz="1400" dirty="0" smtClean="0"/>
              <a:t> (</a:t>
            </a:r>
            <a:r>
              <a:rPr lang="uk-UA" sz="1400" dirty="0" smtClean="0"/>
              <a:t>необов’язковий, оголошує створення (або посилання) на </a:t>
            </a:r>
            <a:r>
              <a:rPr lang="uk-UA" sz="1400" dirty="0" err="1" smtClean="0"/>
              <a:t>кофідеційні</a:t>
            </a:r>
            <a:r>
              <a:rPr lang="uk-UA" sz="1400" dirty="0" smtClean="0"/>
              <a:t> дані, які зможуть використовувати сервіси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322" y="641184"/>
            <a:ext cx="4045128" cy="5679275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177200" y="5486400"/>
            <a:ext cx="74428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2399" y="5570171"/>
            <a:ext cx="768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uk-UA" sz="1600" dirty="0" smtClean="0"/>
              <a:t>Ми не будемо докладно вивчати можливості визначення і керування кожного з описаних елементів, ми розберемо варіант файлу нашого проекту.</a:t>
            </a:r>
          </a:p>
        </p:txBody>
      </p:sp>
    </p:spTree>
    <p:extLst>
      <p:ext uri="{BB962C8B-B14F-4D97-AF65-F5344CB8AC3E}">
        <p14:creationId xmlns:p14="http://schemas.microsoft.com/office/powerpoint/2010/main" val="297801536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3358" y="609600"/>
            <a:ext cx="7833842" cy="600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 compose: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практика. Пишемо </a:t>
            </a:r>
            <a:r>
              <a:rPr lang="en-US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docker-compose.yml</a:t>
            </a:r>
            <a:endParaRPr lang="en-US" sz="2800" b="1" dirty="0" smtClean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634" y="820823"/>
            <a:ext cx="4701947" cy="5353514"/>
          </a:xfrm>
          <a:prstGeom prst="rect">
            <a:avLst/>
          </a:prstGeom>
        </p:spPr>
      </p:pic>
      <p:sp>
        <p:nvSpPr>
          <p:cNvPr id="2" name="Левая фигурная скобка 1"/>
          <p:cNvSpPr/>
          <p:nvPr/>
        </p:nvSpPr>
        <p:spPr>
          <a:xfrm>
            <a:off x="7696200" y="829112"/>
            <a:ext cx="457200" cy="4809688"/>
          </a:xfrm>
          <a:prstGeom prst="leftBrace">
            <a:avLst>
              <a:gd name="adj1" fmla="val 8333"/>
              <a:gd name="adj2" fmla="val 505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Скругленная прямоугольная выноска 4"/>
          <p:cNvSpPr/>
          <p:nvPr/>
        </p:nvSpPr>
        <p:spPr>
          <a:xfrm>
            <a:off x="326807" y="1143000"/>
            <a:ext cx="6835993" cy="965740"/>
          </a:xfrm>
          <a:prstGeom prst="wedgeRoundRectCallout">
            <a:avLst>
              <a:gd name="adj1" fmla="val 58271"/>
              <a:gd name="adj2" fmla="val 170693"/>
              <a:gd name="adj3" fmla="val 16667"/>
            </a:avLst>
          </a:prstGeom>
          <a:solidFill>
            <a:schemeClr val="accent1">
              <a:alpha val="7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/>
              <a:t> опис всіх існуючих </a:t>
            </a:r>
            <a:r>
              <a:rPr lang="uk-UA" sz="1400" dirty="0" err="1"/>
              <a:t>сервисів</a:t>
            </a:r>
            <a:r>
              <a:rPr lang="uk-UA" sz="1400" dirty="0"/>
              <a:t> (</a:t>
            </a:r>
            <a:r>
              <a:rPr lang="en-US" sz="1400" dirty="0" err="1"/>
              <a:t>lesson_bot</a:t>
            </a:r>
            <a:r>
              <a:rPr lang="en-US" sz="1400" dirty="0"/>
              <a:t> </a:t>
            </a:r>
            <a:r>
              <a:rPr lang="uk-UA" sz="1400" dirty="0"/>
              <a:t>і</a:t>
            </a:r>
            <a:r>
              <a:rPr lang="en-US" sz="1400" dirty="0"/>
              <a:t> </a:t>
            </a:r>
            <a:r>
              <a:rPr lang="en-US" sz="1400" dirty="0" err="1"/>
              <a:t>bot_db</a:t>
            </a:r>
            <a:r>
              <a:rPr lang="uk-UA" sz="1400" dirty="0"/>
              <a:t>). Кожен буде запущений в окремому контейнері, так як ми ніде в файлі не описуємо </a:t>
            </a:r>
            <a:r>
              <a:rPr lang="uk-UA" sz="1400" dirty="0" err="1"/>
              <a:t>створеня</a:t>
            </a:r>
            <a:r>
              <a:rPr lang="uk-UA" sz="1400" dirty="0"/>
              <a:t> окремих мереж (</a:t>
            </a:r>
            <a:r>
              <a:rPr lang="en-US" sz="1400" dirty="0">
                <a:solidFill>
                  <a:srgbClr val="FFFF00"/>
                </a:solidFill>
                <a:hlinkClick r:id="rId4"/>
              </a:rPr>
              <a:t>networks - </a:t>
            </a:r>
            <a:r>
              <a:rPr lang="uk-UA" sz="1400" dirty="0">
                <a:solidFill>
                  <a:srgbClr val="FFFF00"/>
                </a:solidFill>
                <a:hlinkClick r:id="rId4"/>
              </a:rPr>
              <a:t>докладно про це тут</a:t>
            </a:r>
            <a:r>
              <a:rPr lang="uk-UA" sz="1400" dirty="0"/>
              <a:t>), то два </a:t>
            </a:r>
            <a:r>
              <a:rPr lang="uk-UA" sz="1400" dirty="0" err="1"/>
              <a:t>сервіса</a:t>
            </a:r>
            <a:r>
              <a:rPr lang="uk-UA" sz="1400" dirty="0"/>
              <a:t> за замовченням будуть приєднані до мережі </a:t>
            </a:r>
            <a:r>
              <a:rPr lang="en-US" sz="1400" dirty="0"/>
              <a:t>bridge </a:t>
            </a:r>
            <a:r>
              <a:rPr lang="uk-UA" sz="1400" dirty="0"/>
              <a:t>і можуть звертатися один до одного за назвами сервісів – </a:t>
            </a:r>
            <a:r>
              <a:rPr lang="en-US" sz="1400" dirty="0" err="1"/>
              <a:t>lesson_bot</a:t>
            </a:r>
            <a:r>
              <a:rPr lang="en-US" sz="1400" dirty="0"/>
              <a:t> </a:t>
            </a:r>
            <a:r>
              <a:rPr lang="uk-UA" sz="1400" dirty="0"/>
              <a:t>і </a:t>
            </a:r>
            <a:r>
              <a:rPr lang="en-US" sz="1400" dirty="0" err="1"/>
              <a:t>bot_db</a:t>
            </a:r>
            <a:r>
              <a:rPr lang="uk-UA" sz="1400" dirty="0"/>
              <a:t>.</a:t>
            </a:r>
          </a:p>
        </p:txBody>
      </p:sp>
      <p:sp>
        <p:nvSpPr>
          <p:cNvPr id="18" name="Скругленная прямоугольная выноска 17"/>
          <p:cNvSpPr/>
          <p:nvPr/>
        </p:nvSpPr>
        <p:spPr>
          <a:xfrm>
            <a:off x="177200" y="2286000"/>
            <a:ext cx="7442800" cy="1981200"/>
          </a:xfrm>
          <a:prstGeom prst="wedgeRoundRectCallout">
            <a:avLst>
              <a:gd name="adj1" fmla="val 53360"/>
              <a:gd name="adj2" fmla="val -54190"/>
              <a:gd name="adj3" fmla="val 16667"/>
            </a:avLst>
          </a:prstGeom>
          <a:solidFill>
            <a:schemeClr val="accent1">
              <a:alpha val="7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 smtClean="0"/>
              <a:t> опис створення контейнера з нашим сервісом. Спочатку – назва </a:t>
            </a:r>
            <a:r>
              <a:rPr lang="uk-UA" sz="1400" dirty="0" err="1" smtClean="0"/>
              <a:t>сервіса</a:t>
            </a:r>
            <a:r>
              <a:rPr lang="uk-UA" sz="1400" dirty="0" smtClean="0"/>
              <a:t>, потім – як назвати контейнер</a:t>
            </a:r>
            <a:r>
              <a:rPr lang="en-US" sz="1400" dirty="0" smtClean="0"/>
              <a:t> (</a:t>
            </a:r>
            <a:r>
              <a:rPr lang="en-US" sz="1400" dirty="0" err="1" smtClean="0">
                <a:hlinkClick r:id="rId5"/>
              </a:rPr>
              <a:t>container_name</a:t>
            </a:r>
            <a:r>
              <a:rPr lang="en-US" sz="1400" dirty="0" smtClean="0"/>
              <a:t>)</a:t>
            </a:r>
            <a:r>
              <a:rPr lang="uk-UA" sz="1400" dirty="0" smtClean="0"/>
              <a:t>, потім – з якого образу </a:t>
            </a:r>
            <a:r>
              <a:rPr lang="uk-UA" sz="1400" dirty="0" err="1" smtClean="0"/>
              <a:t>стоврити</a:t>
            </a:r>
            <a:r>
              <a:rPr lang="uk-UA" sz="1400" dirty="0" smtClean="0"/>
              <a:t> контейнер (</a:t>
            </a:r>
            <a:r>
              <a:rPr lang="en-US" sz="1400" dirty="0" smtClean="0">
                <a:hlinkClick r:id="rId6"/>
              </a:rPr>
              <a:t>image</a:t>
            </a:r>
            <a:r>
              <a:rPr lang="uk-UA" sz="1400" dirty="0" smtClean="0"/>
              <a:t>).  Якщо є розділ </a:t>
            </a:r>
            <a:r>
              <a:rPr lang="en-US" sz="1400" dirty="0" smtClean="0">
                <a:hlinkClick r:id="rId7"/>
              </a:rPr>
              <a:t>build</a:t>
            </a:r>
            <a:r>
              <a:rPr lang="en-US" sz="1400" dirty="0" smtClean="0"/>
              <a:t> (</a:t>
            </a:r>
            <a:r>
              <a:rPr lang="uk-UA" sz="1400" dirty="0" smtClean="0"/>
              <a:t>у нас тут є</a:t>
            </a:r>
            <a:r>
              <a:rPr lang="en-US" sz="1400" dirty="0" smtClean="0"/>
              <a:t>)</a:t>
            </a:r>
            <a:r>
              <a:rPr lang="uk-UA" sz="1400" dirty="0" smtClean="0"/>
              <a:t> – то це необов’язково, просто фіксує назву для образу який буде створено.</a:t>
            </a:r>
            <a:r>
              <a:rPr lang="en-US" sz="1400" dirty="0" smtClean="0"/>
              <a:t> </a:t>
            </a:r>
            <a:r>
              <a:rPr lang="uk-UA" sz="1400" dirty="0" smtClean="0"/>
              <a:t>Наш розділ </a:t>
            </a:r>
            <a:r>
              <a:rPr lang="en-US" sz="1400" dirty="0" smtClean="0"/>
              <a:t>build </a:t>
            </a:r>
            <a:r>
              <a:rPr lang="uk-UA" sz="1400" dirty="0" smtClean="0"/>
              <a:t>описує як створити образ. </a:t>
            </a:r>
            <a:r>
              <a:rPr lang="uk-UA" sz="1400" dirty="0" smtClean="0">
                <a:hlinkClick r:id="rId8"/>
              </a:rPr>
              <a:t>Докладно формат описаний тут.</a:t>
            </a:r>
            <a:r>
              <a:rPr lang="uk-UA" sz="1400" dirty="0" smtClean="0"/>
              <a:t> Якщо просто – то там ми описуємо де шукати </a:t>
            </a:r>
            <a:r>
              <a:rPr lang="en-US" sz="1400" dirty="0" err="1" smtClean="0"/>
              <a:t>Dockerfile</a:t>
            </a:r>
            <a:r>
              <a:rPr lang="uk-UA" sz="1400" dirty="0" smtClean="0"/>
              <a:t> який описує створення контейнера. У нас описано </a:t>
            </a:r>
            <a:r>
              <a:rPr lang="en-US" sz="1400" dirty="0" smtClean="0">
                <a:hlinkClick r:id="rId9"/>
              </a:rPr>
              <a:t>context: . </a:t>
            </a:r>
            <a:r>
              <a:rPr lang="en-US" sz="1400" dirty="0" smtClean="0"/>
              <a:t>– </a:t>
            </a:r>
            <a:r>
              <a:rPr lang="uk-UA" sz="1400" dirty="0" smtClean="0"/>
              <a:t>це означає шукати файл в поточній директорії.</a:t>
            </a:r>
            <a:r>
              <a:rPr lang="en-US" sz="1400" dirty="0" smtClean="0"/>
              <a:t> </a:t>
            </a:r>
            <a:r>
              <a:rPr lang="uk-UA" sz="1400" dirty="0" smtClean="0"/>
              <a:t>Далі – ми описуємо змінні оточення, які будуть доступні в контейнері – </a:t>
            </a:r>
            <a:r>
              <a:rPr lang="en-US" sz="1400" dirty="0" smtClean="0">
                <a:hlinkClick r:id="rId10"/>
              </a:rPr>
              <a:t>environment</a:t>
            </a:r>
            <a:r>
              <a:rPr lang="en-US" sz="1400" dirty="0" smtClean="0"/>
              <a:t>, </a:t>
            </a:r>
            <a:r>
              <a:rPr lang="uk-UA" sz="1400" dirty="0" smtClean="0"/>
              <a:t>і далі опис змінних у форматі ключ</a:t>
            </a:r>
            <a:r>
              <a:rPr lang="en-US" sz="1400" dirty="0" smtClean="0"/>
              <a:t>: </a:t>
            </a:r>
            <a:r>
              <a:rPr lang="uk-UA" sz="1400" dirty="0" smtClean="0"/>
              <a:t>значення.</a:t>
            </a:r>
            <a:r>
              <a:rPr lang="en-US" sz="1400" dirty="0" smtClean="0"/>
              <a:t> </a:t>
            </a:r>
            <a:r>
              <a:rPr lang="uk-UA" sz="1400" dirty="0"/>
              <a:t>Р</a:t>
            </a:r>
            <a:r>
              <a:rPr lang="uk-UA" sz="1400" dirty="0" smtClean="0"/>
              <a:t>озділ </a:t>
            </a:r>
            <a:r>
              <a:rPr lang="en-US" sz="1400" dirty="0" err="1" smtClean="0">
                <a:hlinkClick r:id="rId11"/>
              </a:rPr>
              <a:t>depen</a:t>
            </a:r>
            <a:r>
              <a:rPr lang="en-US" sz="1400" dirty="0" err="1">
                <a:hlinkClick r:id="rId11"/>
              </a:rPr>
              <a:t>d</a:t>
            </a:r>
            <a:r>
              <a:rPr lang="en-US" sz="1400" dirty="0" err="1" smtClean="0">
                <a:hlinkClick r:id="rId11"/>
              </a:rPr>
              <a:t>s_on</a:t>
            </a:r>
            <a:r>
              <a:rPr lang="en-US" sz="1400" dirty="0" smtClean="0"/>
              <a:t> </a:t>
            </a:r>
            <a:r>
              <a:rPr lang="en-US" sz="1400" dirty="0" smtClean="0"/>
              <a:t>– </a:t>
            </a:r>
            <a:r>
              <a:rPr lang="uk-UA" sz="1400" dirty="0" smtClean="0"/>
              <a:t>описує назви сервісів які обов’язково повинні бути запущені для коректної роботи цього </a:t>
            </a:r>
            <a:r>
              <a:rPr lang="uk-UA" sz="1400" dirty="0" err="1" smtClean="0"/>
              <a:t>сервіса</a:t>
            </a:r>
            <a:r>
              <a:rPr lang="uk-UA" sz="1400" dirty="0" smtClean="0"/>
              <a:t>. В нашому випадку це </a:t>
            </a:r>
            <a:r>
              <a:rPr lang="en-US" sz="1400" dirty="0" err="1" smtClean="0"/>
              <a:t>bot_db</a:t>
            </a:r>
            <a:r>
              <a:rPr lang="en-US" sz="1400" dirty="0"/>
              <a:t>.</a:t>
            </a:r>
            <a:endParaRPr lang="uk-UA" sz="1400" dirty="0"/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7769607" y="990600"/>
            <a:ext cx="459993" cy="2362200"/>
          </a:xfrm>
          <a:prstGeom prst="leftBrace">
            <a:avLst>
              <a:gd name="adj1" fmla="val 8333"/>
              <a:gd name="adj2" fmla="val 51750"/>
            </a:avLst>
          </a:prstGeom>
          <a:ln w="19050">
            <a:solidFill>
              <a:srgbClr val="D04E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кругленная прямоугольная выноска 21"/>
          <p:cNvSpPr/>
          <p:nvPr/>
        </p:nvSpPr>
        <p:spPr>
          <a:xfrm>
            <a:off x="41835" y="4408264"/>
            <a:ext cx="7747599" cy="1180255"/>
          </a:xfrm>
          <a:prstGeom prst="wedgeRoundRectCallout">
            <a:avLst>
              <a:gd name="adj1" fmla="val 51407"/>
              <a:gd name="adj2" fmla="val -36179"/>
              <a:gd name="adj3" fmla="val 16667"/>
            </a:avLst>
          </a:prstGeom>
          <a:solidFill>
            <a:schemeClr val="accent1">
              <a:alpha val="7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 smtClean="0"/>
              <a:t>опис</a:t>
            </a:r>
            <a:r>
              <a:rPr lang="en-US" sz="1400" dirty="0" smtClean="0"/>
              <a:t> </a:t>
            </a:r>
            <a:r>
              <a:rPr lang="uk-UA" sz="1400" dirty="0" smtClean="0"/>
              <a:t>створення контейнера з базою даних. Тут багато вже знайомого для нас, зупинимось на відмінностях</a:t>
            </a:r>
            <a:r>
              <a:rPr lang="en-US" sz="1400" dirty="0" smtClean="0"/>
              <a:t>: image – </a:t>
            </a:r>
            <a:r>
              <a:rPr lang="uk-UA" sz="1400" dirty="0" smtClean="0"/>
              <a:t>посилається на назву образу з </a:t>
            </a:r>
            <a:r>
              <a:rPr lang="uk-UA" sz="1400" dirty="0" err="1" smtClean="0"/>
              <a:t>репозиторію</a:t>
            </a:r>
            <a:r>
              <a:rPr lang="ru-RU" sz="1400" dirty="0" smtClean="0"/>
              <a:t> </a:t>
            </a:r>
            <a:r>
              <a:rPr lang="en-US" sz="1400" dirty="0" err="1" smtClean="0">
                <a:hlinkClick r:id="rId12"/>
              </a:rPr>
              <a:t>DockerHub</a:t>
            </a:r>
            <a:r>
              <a:rPr lang="en-US" sz="1400" dirty="0" smtClean="0"/>
              <a:t>. </a:t>
            </a:r>
            <a:r>
              <a:rPr lang="ru-RU" sz="1400" dirty="0" err="1" smtClean="0"/>
              <a:t>Заява</a:t>
            </a:r>
            <a:r>
              <a:rPr lang="ru-RU" sz="1400" dirty="0" smtClean="0"/>
              <a:t> </a:t>
            </a:r>
            <a:r>
              <a:rPr lang="en-US" sz="1400" dirty="0" smtClean="0">
                <a:hlinkClick r:id="rId13"/>
              </a:rPr>
              <a:t>volumes</a:t>
            </a:r>
            <a:r>
              <a:rPr lang="en-US" sz="1400" dirty="0" smtClean="0"/>
              <a:t> – </a:t>
            </a:r>
            <a:r>
              <a:rPr lang="uk-UA" sz="1400" dirty="0" smtClean="0"/>
              <a:t>описує том для збереження даних з назвою </a:t>
            </a:r>
            <a:r>
              <a:rPr lang="en-US" sz="1400" dirty="0" err="1" smtClean="0"/>
              <a:t>postgres_data</a:t>
            </a:r>
            <a:r>
              <a:rPr lang="en-US" sz="1400" dirty="0" smtClean="0"/>
              <a:t> </a:t>
            </a:r>
            <a:r>
              <a:rPr lang="uk-UA" sz="1400" dirty="0" smtClean="0"/>
              <a:t>і </a:t>
            </a:r>
            <a:r>
              <a:rPr lang="uk-UA" sz="1400" dirty="0" err="1" smtClean="0"/>
              <a:t>співставляє</a:t>
            </a:r>
            <a:r>
              <a:rPr lang="uk-UA" sz="1400" dirty="0" smtClean="0"/>
              <a:t> його з директорією в контейнері.</a:t>
            </a:r>
            <a:r>
              <a:rPr lang="en-US" sz="1400" dirty="0" smtClean="0"/>
              <a:t> </a:t>
            </a:r>
            <a:r>
              <a:rPr lang="uk-UA" sz="1400" dirty="0" smtClean="0"/>
              <a:t>Все, що буде збережено під час роботи контейнера в цю </a:t>
            </a:r>
            <a:r>
              <a:rPr lang="uk-UA" sz="1400" dirty="0" err="1" smtClean="0"/>
              <a:t>диреторію</a:t>
            </a:r>
            <a:r>
              <a:rPr lang="uk-UA" sz="1400" dirty="0" smtClean="0"/>
              <a:t> – не зникне при видаленні контейнера</a:t>
            </a:r>
            <a:r>
              <a:rPr lang="en-US" sz="1400" dirty="0" smtClean="0"/>
              <a:t>. </a:t>
            </a:r>
            <a:r>
              <a:rPr lang="en-US" sz="1400" dirty="0" smtClean="0">
                <a:hlinkClick r:id="rId14"/>
              </a:rPr>
              <a:t>ports</a:t>
            </a:r>
            <a:r>
              <a:rPr lang="en-US" sz="1400" dirty="0" smtClean="0"/>
              <a:t> – </a:t>
            </a:r>
            <a:r>
              <a:rPr lang="uk-UA" sz="1400" dirty="0" smtClean="0"/>
              <a:t>описує який порт контейнера </a:t>
            </a:r>
            <a:r>
              <a:rPr lang="uk-UA" sz="1400" dirty="0" err="1" smtClean="0"/>
              <a:t>співставити</a:t>
            </a:r>
            <a:r>
              <a:rPr lang="uk-UA" sz="1400" dirty="0" smtClean="0"/>
              <a:t> з портом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uk-UA" sz="1400" dirty="0"/>
              <a:t> </a:t>
            </a:r>
            <a:r>
              <a:rPr lang="en-US" sz="1400" dirty="0" smtClean="0"/>
              <a:t>host</a:t>
            </a:r>
            <a:r>
              <a:rPr lang="ru-RU" sz="1400" dirty="0" smtClean="0"/>
              <a:t>.</a:t>
            </a:r>
            <a:endParaRPr lang="uk-UA" sz="1400" dirty="0"/>
          </a:p>
        </p:txBody>
      </p:sp>
      <p:sp>
        <p:nvSpPr>
          <p:cNvPr id="23" name="Левая фигурная скобка 22"/>
          <p:cNvSpPr/>
          <p:nvPr/>
        </p:nvSpPr>
        <p:spPr>
          <a:xfrm>
            <a:off x="7865634" y="3497580"/>
            <a:ext cx="459993" cy="2065020"/>
          </a:xfrm>
          <a:prstGeom prst="leftBrace">
            <a:avLst>
              <a:gd name="adj1" fmla="val 8333"/>
              <a:gd name="adj2" fmla="val 51750"/>
            </a:avLst>
          </a:prstGeom>
          <a:ln w="19050">
            <a:solidFill>
              <a:srgbClr val="6D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Скругленная прямоугольная выноска 23"/>
          <p:cNvSpPr/>
          <p:nvPr/>
        </p:nvSpPr>
        <p:spPr>
          <a:xfrm>
            <a:off x="152400" y="5736781"/>
            <a:ext cx="7484467" cy="504886"/>
          </a:xfrm>
          <a:prstGeom prst="wedgeRoundRectCallout">
            <a:avLst>
              <a:gd name="adj1" fmla="val 53182"/>
              <a:gd name="adj2" fmla="val -23119"/>
              <a:gd name="adj3" fmla="val 16667"/>
            </a:avLst>
          </a:prstGeom>
          <a:solidFill>
            <a:schemeClr val="accent1">
              <a:alpha val="7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/>
              <a:t> </a:t>
            </a:r>
            <a:r>
              <a:rPr lang="en-US" sz="1400" dirty="0" smtClean="0">
                <a:hlinkClick r:id="rId13"/>
              </a:rPr>
              <a:t>volumes</a:t>
            </a:r>
            <a:r>
              <a:rPr lang="en-US" sz="1400" dirty="0" smtClean="0"/>
              <a:t> </a:t>
            </a:r>
            <a:r>
              <a:rPr lang="uk-UA" sz="1400" dirty="0" smtClean="0"/>
              <a:t>на рівні сервісів – описує створення нового тому за межами контейнерів з заданням імені, за яким можна його визначати в сервісах (як ми зробили це в сервісі </a:t>
            </a:r>
            <a:r>
              <a:rPr lang="en-US" sz="1400" dirty="0" err="1" smtClean="0"/>
              <a:t>bot_db</a:t>
            </a:r>
            <a:r>
              <a:rPr lang="uk-UA" sz="1400" dirty="0" smtClean="0"/>
              <a:t>)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248384426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10515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Заняття 4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розвиток </a:t>
            </a:r>
            <a:r>
              <a:rPr lang="uk-UA" sz="2800" b="1" dirty="0" err="1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проекта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і додаткові інструменти.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373241" y="1295400"/>
            <a:ext cx="11296636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Розбираємо помилки і питання при роботі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при створенні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docker-compose.yaml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файла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Будуємо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багатоконтейнерний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проект. Основні дії – збірка, запуск, зупинка, видалення.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Розгортаємо БД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postgreSQL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 контейнері.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Планування найближчих цілей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проекта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створення БД, створення таблиць, підключення до БД із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основго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застосунка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Створення БД, практична робота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-compose.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Написання коду для роботи з БД.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Робота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Розгортання в додатковому контейнері інструментального ПЗ –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pgAdmin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Модифікація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docker-compose.yaml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створення додаткового контейнера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Розуміння профілів запуску і створення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dev-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профіля.</a:t>
            </a: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Підключення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pgAdmin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 нашої БД, базові можливості.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8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Заняття 1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створення базового проекту і встановлення необхідних сервісів.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1782126"/>
            <a:ext cx="11296636" cy="3050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Загальна постановка завдання на проект.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Реєстрація бота в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Telegram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створення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файла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env</a:t>
            </a: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Формування загальної структури проекту і розуміння складових частин.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Створення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settings.py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знайомство з модулем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python-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dotenv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Написання коду 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ехо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-бота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і знайомство з модулем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aiogram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Запуск першого варіанта бота і тестування його роботи.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Встановлення платформи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і перевірка коректності встановлення.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152400" y="47244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4800600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B050"/>
                </a:solidFill>
              </a:rPr>
              <a:t>Побудована нами структура буде носити загальних характер і може бути використана як основа для інших </a:t>
            </a:r>
            <a:r>
              <a:rPr lang="en-US" b="1" dirty="0" smtClean="0">
                <a:solidFill>
                  <a:srgbClr val="00B050"/>
                </a:solidFill>
              </a:rPr>
              <a:t>python-</a:t>
            </a:r>
            <a:r>
              <a:rPr lang="uk-UA" b="1" dirty="0" smtClean="0">
                <a:solidFill>
                  <a:srgbClr val="00B050"/>
                </a:solidFill>
              </a:rPr>
              <a:t>проектів які будуть використовувати </a:t>
            </a:r>
            <a:r>
              <a:rPr lang="en-US" b="1" dirty="0" err="1" smtClean="0">
                <a:solidFill>
                  <a:srgbClr val="00B050"/>
                </a:solidFill>
              </a:rPr>
              <a:t>docker</a:t>
            </a:r>
            <a:r>
              <a:rPr lang="en-US" b="1" dirty="0" smtClean="0">
                <a:solidFill>
                  <a:srgbClr val="00B050"/>
                </a:solidFill>
              </a:rPr>
              <a:t>-</a:t>
            </a:r>
            <a:r>
              <a:rPr lang="uk-UA" b="1" dirty="0" err="1" smtClean="0">
                <a:solidFill>
                  <a:srgbClr val="00B050"/>
                </a:solidFill>
              </a:rPr>
              <a:t>контейнерізацю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704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3358" y="761564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14" name="Прямая соединительная линия 13"/>
          <p:cNvCxnSpPr/>
          <p:nvPr/>
        </p:nvCxnSpPr>
        <p:spPr>
          <a:xfrm flipV="1">
            <a:off x="177200" y="5029200"/>
            <a:ext cx="10643200" cy="762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8" y="1403760"/>
            <a:ext cx="2546081" cy="216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2700" y="1343768"/>
            <a:ext cx="491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&lt;- </a:t>
            </a:r>
            <a:r>
              <a:rPr lang="uk-UA" sz="1400" dirty="0" smtClean="0"/>
              <a:t>будуємо наш проект. Отримаємо щось на кшталт</a:t>
            </a:r>
            <a:r>
              <a:rPr lang="en-US" sz="1400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633261"/>
            <a:ext cx="6753652" cy="25603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16" y="2342423"/>
            <a:ext cx="2271242" cy="2191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498" y="1842335"/>
            <a:ext cx="489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Тепер можна запустити створення всіх необхідних контейнерів за допомогою команди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46" y="3104850"/>
            <a:ext cx="3974174" cy="7087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8116" y="2730767"/>
            <a:ext cx="377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Результат буде мати приблизно такий вигляд</a:t>
            </a:r>
            <a:r>
              <a:rPr lang="en-US" sz="1400" dirty="0"/>
              <a:t>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0026" y="4290536"/>
            <a:ext cx="10657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Ми бачимо, що створено мережу </a:t>
            </a:r>
            <a:r>
              <a:rPr lang="en-US" sz="1400" dirty="0" smtClean="0"/>
              <a:t>docker_and_python_2022_defaulft </a:t>
            </a:r>
            <a:r>
              <a:rPr lang="uk-UA" sz="1400" dirty="0" smtClean="0"/>
              <a:t>(в якості назви за замовченням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uk-UA" sz="1400" dirty="0" smtClean="0"/>
              <a:t>взяв назву папки з нашим проектом і додав – що це мережа яка </a:t>
            </a:r>
            <a:r>
              <a:rPr lang="uk-UA" sz="1400" dirty="0" err="1" smtClean="0"/>
              <a:t>створюєьтся</a:t>
            </a:r>
            <a:r>
              <a:rPr lang="uk-UA" sz="1400" dirty="0" smtClean="0"/>
              <a:t> за замовченням), і стартувало два наших контейнери – саме з тими іменами якими ми описали їх в файлі </a:t>
            </a:r>
            <a:r>
              <a:rPr lang="en-US" sz="1400" dirty="0" err="1" smtClean="0"/>
              <a:t>docker-compose.yaml</a:t>
            </a:r>
            <a:r>
              <a:rPr lang="en-US" sz="1400" dirty="0" smtClean="0"/>
              <a:t>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561" y="5105400"/>
            <a:ext cx="10406012" cy="6629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7200" y="5776667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Якщо ви виконаєте команду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 err="1" smtClean="0"/>
              <a:t>ps</a:t>
            </a:r>
            <a:r>
              <a:rPr lang="en-US" sz="1400" dirty="0" smtClean="0"/>
              <a:t> – </a:t>
            </a:r>
            <a:r>
              <a:rPr lang="uk-UA" sz="1400" dirty="0" smtClean="0"/>
              <a:t>то ви побачите що у вас працюють два контейнера – із застосунком і з БД. Ми знаємо, що вони поєднані </a:t>
            </a:r>
            <a:r>
              <a:rPr lang="uk-UA" sz="1400" dirty="0" smtClean="0"/>
              <a:t>мережею</a:t>
            </a:r>
            <a:r>
              <a:rPr lang="uk-UA" sz="1400" dirty="0" smtClean="0"/>
              <a:t>. Нам нічого не заважає працювати далі з застосунком, </a:t>
            </a:r>
            <a:r>
              <a:rPr lang="uk-UA" sz="1400" dirty="0" err="1" smtClean="0"/>
              <a:t>додаючі</a:t>
            </a:r>
            <a:r>
              <a:rPr lang="uk-UA" sz="1400" dirty="0" smtClean="0"/>
              <a:t> операції з базою даних </a:t>
            </a:r>
            <a:r>
              <a:rPr lang="en-US" sz="1400" dirty="0" err="1" smtClean="0"/>
              <a:t>postgresql</a:t>
            </a:r>
            <a:r>
              <a:rPr lang="uk-UA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575162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1893" y="1441311"/>
            <a:ext cx="83487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Фактично у нас створена не БД, а розгорнутий сервер </a:t>
            </a:r>
            <a:r>
              <a:rPr lang="en-US" sz="1400" dirty="0" err="1" smtClean="0"/>
              <a:t>postgresql</a:t>
            </a:r>
            <a:r>
              <a:rPr lang="uk-UA" sz="1400" dirty="0" smtClean="0"/>
              <a:t> (С</a:t>
            </a:r>
            <a:r>
              <a:rPr lang="ru-RU" sz="1400" dirty="0" smtClean="0"/>
              <a:t>УБД</a:t>
            </a:r>
            <a:r>
              <a:rPr lang="uk-UA" sz="1400" dirty="0" smtClean="0"/>
              <a:t>), який вміє створювати бази даних і працювати з ними.</a:t>
            </a:r>
            <a:r>
              <a:rPr lang="en-US" sz="1400" dirty="0" smtClean="0"/>
              <a:t> </a:t>
            </a:r>
            <a:r>
              <a:rPr lang="uk-UA" sz="1400" dirty="0" smtClean="0"/>
              <a:t>Для того щоб надати нашому застосунку працювати з базою даних – її треба створити. Потім в цій БД необхідно створити необхідну структуру даних – таблиці з описом всіх типів даних для атрибутів і </a:t>
            </a:r>
            <a:r>
              <a:rPr lang="uk-UA" sz="1400" dirty="0" err="1" smtClean="0"/>
              <a:t>зв'язків</a:t>
            </a:r>
            <a:r>
              <a:rPr lang="uk-UA" sz="1400" dirty="0" smtClean="0"/>
              <a:t> між ними (згадайте як ми це робили коли вивчати основи </a:t>
            </a:r>
            <a:r>
              <a:rPr lang="en-US" sz="1400" dirty="0" smtClean="0"/>
              <a:t>SQL </a:t>
            </a:r>
            <a:r>
              <a:rPr lang="uk-UA" sz="1400" dirty="0" smtClean="0"/>
              <a:t>і роботу з БД </a:t>
            </a:r>
            <a:r>
              <a:rPr lang="en-US" sz="1400" dirty="0" smtClean="0"/>
              <a:t>SQLite</a:t>
            </a:r>
            <a:r>
              <a:rPr lang="uk-UA" sz="1400" dirty="0" smtClean="0"/>
              <a:t>)</a:t>
            </a:r>
            <a:r>
              <a:rPr lang="en-US" sz="1400" dirty="0" smtClean="0"/>
              <a:t>.</a:t>
            </a:r>
            <a:endParaRPr lang="uk-UA" sz="1400" dirty="0" smtClean="0"/>
          </a:p>
          <a:p>
            <a:r>
              <a:rPr lang="uk-UA" sz="1400" dirty="0" smtClean="0"/>
              <a:t>Ви розумієте, що створення БД – це дія яка виконується, як правило, один раз за весь час роботи над проектом. І створення і зміна таблиць – також не часта операція (звісно – ви створюєте і модифікуєте свої таблиці протягом життя </a:t>
            </a:r>
            <a:r>
              <a:rPr lang="uk-UA" sz="1400" dirty="0" smtClean="0"/>
              <a:t>проекту, </a:t>
            </a:r>
            <a:r>
              <a:rPr lang="uk-UA" sz="1400" dirty="0" smtClean="0"/>
              <a:t>але це не рутинна операція яка виконується при кожному рестарті вашого коду). Тобто – ці операції (створення БД, створення таблиць і модифікації таблиць) проводяться за рамками основного коду вашого застосунка і запускаються окремо. Тому і ми з вами </a:t>
            </a:r>
            <a:r>
              <a:rPr lang="uk-UA" sz="1400" dirty="0" smtClean="0"/>
              <a:t>окремі </a:t>
            </a:r>
            <a:r>
              <a:rPr lang="uk-UA" sz="1400" dirty="0" err="1" smtClean="0"/>
              <a:t>скрипти</a:t>
            </a:r>
            <a:r>
              <a:rPr lang="uk-UA" sz="1400" dirty="0" smtClean="0"/>
              <a:t>, один я яких буде створювати нашу БД для роботи, а інший буде створювати необхідні нам таблиці (ми створимо одну таблицю, так як сьогодні ми вивчаємо не бази даних, а орган</a:t>
            </a:r>
            <a:r>
              <a:rPr lang="uk-UA" sz="1400" dirty="0"/>
              <a:t>і</a:t>
            </a:r>
            <a:r>
              <a:rPr lang="uk-UA" sz="1400" dirty="0" smtClean="0"/>
              <a:t>зацію процесу розробки з використанням </a:t>
            </a:r>
            <a:r>
              <a:rPr lang="en-US" sz="1400" dirty="0" err="1" smtClean="0"/>
              <a:t>docker</a:t>
            </a:r>
            <a:r>
              <a:rPr lang="uk-UA" sz="1400" dirty="0" smtClean="0"/>
              <a:t>)</a:t>
            </a:r>
            <a:r>
              <a:rPr lang="en-US" sz="1400" dirty="0" smtClean="0"/>
              <a:t>.</a:t>
            </a:r>
            <a:endParaRPr lang="uk-UA" sz="1400" dirty="0" smtClean="0"/>
          </a:p>
          <a:p>
            <a:r>
              <a:rPr lang="uk-UA" sz="1400" dirty="0" smtClean="0"/>
              <a:t>І ще нюанс</a:t>
            </a:r>
            <a:r>
              <a:rPr lang="en-US" sz="1400" dirty="0" smtClean="0"/>
              <a:t>: </a:t>
            </a:r>
            <a:r>
              <a:rPr lang="uk-UA" sz="1400" dirty="0" smtClean="0"/>
              <a:t>зазвичай при розробці застосунка БД створюється один раз, а структура БД корегується досить часто протягом процесу розробки. Для </a:t>
            </a:r>
            <a:r>
              <a:rPr lang="uk-UA" sz="1400" dirty="0" smtClean="0"/>
              <a:t>відстеження </a:t>
            </a:r>
            <a:r>
              <a:rPr lang="uk-UA" sz="1400" dirty="0" smtClean="0"/>
              <a:t>цього процесу і його автоматизації існує спеціальний клас програм. Ці програми допомагають створювати зміни структури таблиць БД (опис стану таблиць БД називають «міграцією») і пересуватися між станами БД («остання міграція», «</a:t>
            </a:r>
            <a:r>
              <a:rPr lang="uk-UA" sz="1400" dirty="0" smtClean="0"/>
              <a:t>відкотитися </a:t>
            </a:r>
            <a:r>
              <a:rPr lang="uk-UA" sz="1400" dirty="0" smtClean="0"/>
              <a:t>до попередньої міграції» - і таке інше. Дуже схоже на </a:t>
            </a:r>
            <a:r>
              <a:rPr lang="en-US" sz="1400" dirty="0" err="1" smtClean="0"/>
              <a:t>git</a:t>
            </a:r>
            <a:r>
              <a:rPr lang="en-US" sz="1400" dirty="0" smtClean="0"/>
              <a:t> </a:t>
            </a:r>
            <a:r>
              <a:rPr lang="uk-UA" sz="1400" dirty="0" smtClean="0"/>
              <a:t>і </a:t>
            </a:r>
            <a:r>
              <a:rPr lang="uk-UA" sz="1400" dirty="0" err="1" smtClean="0"/>
              <a:t>коміти</a:t>
            </a:r>
            <a:r>
              <a:rPr lang="uk-UA" sz="1400" dirty="0" smtClean="0"/>
              <a:t> для фіксації стану розробки коду – тільки для БД). </a:t>
            </a:r>
          </a:p>
          <a:p>
            <a:r>
              <a:rPr lang="uk-UA" sz="1400" dirty="0" smtClean="0"/>
              <a:t>Ми сьогодні не будемо використовувати </a:t>
            </a:r>
            <a:r>
              <a:rPr lang="uk-UA" sz="1400" dirty="0" err="1" smtClean="0"/>
              <a:t>механизм</a:t>
            </a:r>
            <a:r>
              <a:rPr lang="uk-UA" sz="1400" dirty="0" smtClean="0"/>
              <a:t> міграцій (познайомимось з ним під час вивчення </a:t>
            </a:r>
            <a:r>
              <a:rPr lang="en-US" sz="1400" dirty="0" smtClean="0"/>
              <a:t>Django ORM</a:t>
            </a:r>
            <a:r>
              <a:rPr lang="uk-UA" sz="1400" dirty="0" smtClean="0"/>
              <a:t>).</a:t>
            </a:r>
          </a:p>
          <a:p>
            <a:r>
              <a:rPr lang="uk-UA" sz="1400" dirty="0" smtClean="0"/>
              <a:t>Для початку роботи створіть в проекті структуру файлів як на малюнку справа – ми все, що стосується БД винесемо в окремий каталог.</a:t>
            </a:r>
            <a:endParaRPr lang="en-US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33" y="609600"/>
            <a:ext cx="2438400" cy="5706803"/>
          </a:xfrm>
          <a:prstGeom prst="rect">
            <a:avLst/>
          </a:prstGeom>
        </p:spPr>
      </p:pic>
      <p:sp>
        <p:nvSpPr>
          <p:cNvPr id="4" name="Левая фигурная скобка 3"/>
          <p:cNvSpPr/>
          <p:nvPr/>
        </p:nvSpPr>
        <p:spPr>
          <a:xfrm>
            <a:off x="9829800" y="1498884"/>
            <a:ext cx="304800" cy="109191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олилиния 4"/>
          <p:cNvSpPr/>
          <p:nvPr/>
        </p:nvSpPr>
        <p:spPr>
          <a:xfrm>
            <a:off x="2676525" y="2033588"/>
            <a:ext cx="7043738" cy="3833812"/>
          </a:xfrm>
          <a:custGeom>
            <a:avLst/>
            <a:gdLst>
              <a:gd name="connsiteX0" fmla="*/ 0 w 7043738"/>
              <a:gd name="connsiteY0" fmla="*/ 3833812 h 3833812"/>
              <a:gd name="connsiteX1" fmla="*/ 5919788 w 7043738"/>
              <a:gd name="connsiteY1" fmla="*/ 3138487 h 3833812"/>
              <a:gd name="connsiteX2" fmla="*/ 6181725 w 7043738"/>
              <a:gd name="connsiteY2" fmla="*/ 576262 h 3833812"/>
              <a:gd name="connsiteX3" fmla="*/ 7043738 w 7043738"/>
              <a:gd name="connsiteY3" fmla="*/ 0 h 383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3738" h="3833812">
                <a:moveTo>
                  <a:pt x="0" y="3833812"/>
                </a:moveTo>
                <a:cubicBezTo>
                  <a:pt x="2444750" y="3757612"/>
                  <a:pt x="4889500" y="3681412"/>
                  <a:pt x="5919788" y="3138487"/>
                </a:cubicBezTo>
                <a:cubicBezTo>
                  <a:pt x="6950076" y="2595562"/>
                  <a:pt x="5994400" y="1099343"/>
                  <a:pt x="6181725" y="576262"/>
                </a:cubicBezTo>
                <a:cubicBezTo>
                  <a:pt x="6369050" y="53181"/>
                  <a:pt x="6706394" y="26590"/>
                  <a:pt x="7043738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24194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1893" y="1295400"/>
            <a:ext cx="1124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Спочатку нам необхідно створити БД.</a:t>
            </a:r>
          </a:p>
          <a:p>
            <a:r>
              <a:rPr lang="uk-UA" sz="1400" dirty="0" smtClean="0"/>
              <a:t>Як ми вже говорили, для роботи з БД </a:t>
            </a:r>
            <a:r>
              <a:rPr lang="en-US" sz="1400" dirty="0" smtClean="0"/>
              <a:t>PostgreSQL </a:t>
            </a:r>
            <a:r>
              <a:rPr lang="uk-UA" sz="1400" dirty="0" smtClean="0"/>
              <a:t>ми будемо використовувати модуль </a:t>
            </a:r>
            <a:r>
              <a:rPr lang="en-US" sz="1400" dirty="0" smtClean="0"/>
              <a:t>psycopg2. </a:t>
            </a:r>
            <a:r>
              <a:rPr lang="uk-UA" sz="1400" dirty="0" smtClean="0">
                <a:hlinkClick r:id="rId3"/>
              </a:rPr>
              <a:t>Повна документація тут</a:t>
            </a:r>
            <a:r>
              <a:rPr lang="uk-UA" sz="1400" dirty="0" smtClean="0"/>
              <a:t>.</a:t>
            </a:r>
            <a:endParaRPr lang="en-US" sz="1400" dirty="0" smtClean="0"/>
          </a:p>
          <a:p>
            <a:r>
              <a:rPr lang="uk-UA" sz="1400" dirty="0" smtClean="0"/>
              <a:t>Модуль дуже простий за своїм використанням, добре документований. Його використання схоже на використання модуля </a:t>
            </a:r>
            <a:r>
              <a:rPr lang="en-US" sz="1400" dirty="0" smtClean="0"/>
              <a:t>sqlite3 </a:t>
            </a:r>
            <a:r>
              <a:rPr lang="uk-UA" sz="1400" dirty="0" smtClean="0"/>
              <a:t>для роботи з базою </a:t>
            </a:r>
            <a:r>
              <a:rPr lang="en-US" sz="1400" dirty="0" smtClean="0"/>
              <a:t>SQLite</a:t>
            </a:r>
            <a:r>
              <a:rPr lang="uk-UA" sz="1400" dirty="0" smtClean="0"/>
              <a:t> – що ми з Вами вже робили. Модуль дає можливість створити підключення до бази даних, створити об’єкт «</a:t>
            </a:r>
            <a:r>
              <a:rPr lang="uk-UA" sz="1400" dirty="0"/>
              <a:t>к</a:t>
            </a:r>
            <a:r>
              <a:rPr lang="uk-UA" sz="1400" dirty="0" smtClean="0"/>
              <a:t>урсор», який буде приймати від нас прямі </a:t>
            </a:r>
            <a:r>
              <a:rPr lang="en-US" sz="1400" dirty="0" smtClean="0"/>
              <a:t>SQL </a:t>
            </a:r>
            <a:r>
              <a:rPr lang="uk-UA" sz="1400" dirty="0" smtClean="0"/>
              <a:t>команди і виконувати їх на базі даних, до якої ми підключились.</a:t>
            </a:r>
          </a:p>
          <a:p>
            <a:r>
              <a:rPr lang="uk-UA" sz="1400" dirty="0" smtClean="0"/>
              <a:t>Спочатку пишемо </a:t>
            </a:r>
            <a:r>
              <a:rPr lang="uk-UA" sz="1400" dirty="0" err="1" smtClean="0"/>
              <a:t>скріпт</a:t>
            </a:r>
            <a:r>
              <a:rPr lang="uk-UA" sz="1400" dirty="0" smtClean="0"/>
              <a:t> для створення БД</a:t>
            </a:r>
            <a:r>
              <a:rPr lang="en-US" sz="1400" dirty="0"/>
              <a:t>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01" y="267093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uk-UA" sz="1200" dirty="0" smtClean="0"/>
              <a:t>Спочатку ми імпортуємо необхідний нам модуль і константу для встановлення рівня ізоляції транзакцій (Зараз просто </a:t>
            </a:r>
            <a:r>
              <a:rPr lang="uk-UA" sz="1200" dirty="0" err="1" smtClean="0"/>
              <a:t>сприйміть</a:t>
            </a:r>
            <a:r>
              <a:rPr lang="uk-UA" sz="1200" dirty="0" smtClean="0"/>
              <a:t> це як факт, без заглиблення. </a:t>
            </a:r>
            <a:r>
              <a:rPr lang="uk-UA" sz="1200" dirty="0" smtClean="0">
                <a:hlinkClick r:id="rId4"/>
              </a:rPr>
              <a:t>Докладніше – тут</a:t>
            </a:r>
            <a:r>
              <a:rPr lang="uk-UA" sz="1200" dirty="0" smtClean="0"/>
              <a:t>. Вивчати це ми будемо в курсі </a:t>
            </a:r>
            <a:r>
              <a:rPr lang="en-US" sz="1200" dirty="0" smtClean="0"/>
              <a:t>SQL, </a:t>
            </a:r>
            <a:r>
              <a:rPr lang="uk-UA" sz="1200" dirty="0" smtClean="0"/>
              <a:t>пізніше)</a:t>
            </a:r>
          </a:p>
          <a:p>
            <a:pPr marL="285750" indent="-285750">
              <a:buFontTx/>
              <a:buChar char="-"/>
            </a:pPr>
            <a:r>
              <a:rPr lang="uk-UA" sz="1200" dirty="0" smtClean="0"/>
              <a:t>В рядку 5 ми створюємо підключення до СУБД. За замовченням </a:t>
            </a:r>
            <a:r>
              <a:rPr lang="en-US" sz="1200" dirty="0" err="1" smtClean="0"/>
              <a:t>postgresql</a:t>
            </a:r>
            <a:r>
              <a:rPr lang="en-US" sz="1200" dirty="0" smtClean="0"/>
              <a:t> </a:t>
            </a:r>
            <a:r>
              <a:rPr lang="uk-UA" sz="1200" dirty="0" smtClean="0"/>
              <a:t>створює користувача </a:t>
            </a:r>
            <a:r>
              <a:rPr lang="en-US" sz="1200" dirty="0" err="1" smtClean="0"/>
              <a:t>postgres</a:t>
            </a:r>
            <a:r>
              <a:rPr lang="en-US" sz="1200" dirty="0" smtClean="0"/>
              <a:t> </a:t>
            </a:r>
            <a:r>
              <a:rPr lang="uk-UA" sz="1200" dirty="0" smtClean="0"/>
              <a:t>з паролем </a:t>
            </a:r>
            <a:r>
              <a:rPr lang="en-US" sz="1200" dirty="0" err="1" smtClean="0"/>
              <a:t>postgres</a:t>
            </a:r>
            <a:r>
              <a:rPr lang="en-US" sz="1200" dirty="0" smtClean="0"/>
              <a:t>. </a:t>
            </a:r>
            <a:r>
              <a:rPr lang="uk-UA" sz="1200" dirty="0" err="1" smtClean="0"/>
              <a:t>Хост</a:t>
            </a:r>
            <a:r>
              <a:rPr lang="uk-UA" sz="1200" dirty="0" smtClean="0"/>
              <a:t> – згадайте як ми </a:t>
            </a:r>
            <a:r>
              <a:rPr lang="uk-UA" sz="1200" dirty="0" smtClean="0">
                <a:hlinkClick r:id="rId5" action="ppaction://hlinksldjump"/>
              </a:rPr>
              <a:t>назвали сервіс </a:t>
            </a:r>
            <a:r>
              <a:rPr lang="uk-UA" sz="1200" dirty="0" smtClean="0"/>
              <a:t>в якому розгорнули БД і як нам </a:t>
            </a:r>
            <a:r>
              <a:rPr lang="en-US" sz="1200" dirty="0" err="1" smtClean="0">
                <a:hlinkClick r:id="rId6" action="ppaction://hlinksldjump"/>
              </a:rPr>
              <a:t>docker</a:t>
            </a:r>
            <a:r>
              <a:rPr lang="en-US" sz="1200" dirty="0" smtClean="0">
                <a:hlinkClick r:id="rId6" action="ppaction://hlinksldjump"/>
              </a:rPr>
              <a:t> </a:t>
            </a:r>
            <a:r>
              <a:rPr lang="uk-UA" sz="1200" dirty="0" smtClean="0">
                <a:hlinkClick r:id="rId6" action="ppaction://hlinksldjump"/>
              </a:rPr>
              <a:t>дозволяє звертатися до сервісів</a:t>
            </a:r>
            <a:r>
              <a:rPr lang="uk-UA" sz="1200" dirty="0" smtClean="0"/>
              <a:t>. Тобто – ім’я користувача і пароль ми отримали за замовченням від </a:t>
            </a:r>
            <a:r>
              <a:rPr lang="en-US" sz="1200" dirty="0" err="1" smtClean="0"/>
              <a:t>postgreSQL</a:t>
            </a:r>
            <a:r>
              <a:rPr lang="uk-UA" sz="1200" dirty="0" smtClean="0"/>
              <a:t>, ім’я БД і порт – </a:t>
            </a:r>
            <a:r>
              <a:rPr lang="uk-UA" sz="1200" dirty="0" smtClean="0">
                <a:hlinkClick r:id="rId5" action="ppaction://hlinksldjump"/>
              </a:rPr>
              <a:t>визначили самі в файлі </a:t>
            </a:r>
            <a:r>
              <a:rPr lang="en-US" sz="1200" dirty="0" err="1" smtClean="0">
                <a:hlinkClick r:id="rId5" action="ppaction://hlinksldjump"/>
              </a:rPr>
              <a:t>docker-compose.yaml</a:t>
            </a:r>
            <a:endParaRPr lang="en-US" sz="1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2743200"/>
            <a:ext cx="6389957" cy="1467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329" y="4325482"/>
            <a:ext cx="11573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uk-UA" sz="1200" dirty="0" smtClean="0"/>
              <a:t>Рядок 6 – </a:t>
            </a:r>
            <a:r>
              <a:rPr lang="uk-UA" sz="1200" dirty="0" err="1" smtClean="0"/>
              <a:t>встановлюєм</a:t>
            </a:r>
            <a:r>
              <a:rPr lang="uk-UA" sz="1200" dirty="0" smtClean="0"/>
              <a:t> рівень ізоляції за допомогою імпортованої константи і не </a:t>
            </a:r>
            <a:r>
              <a:rPr lang="uk-UA" sz="1200" dirty="0" err="1" smtClean="0"/>
              <a:t>загиблюємось</a:t>
            </a:r>
            <a:r>
              <a:rPr lang="uk-UA" sz="1200" dirty="0" smtClean="0"/>
              <a:t> на цьому етапі навчання що це і для чого.</a:t>
            </a:r>
          </a:p>
          <a:p>
            <a:pPr marL="171450" indent="-171450">
              <a:buFontTx/>
              <a:buChar char="-"/>
            </a:pPr>
            <a:r>
              <a:rPr lang="uk-UA" sz="1200" dirty="0" smtClean="0"/>
              <a:t>Рядок 7 – створюємо об’єкт «курсор», за допомогою якого будемо працювати з цім підключенням</a:t>
            </a:r>
          </a:p>
          <a:p>
            <a:pPr marL="171450" indent="-171450">
              <a:buFontTx/>
              <a:buChar char="-"/>
            </a:pPr>
            <a:r>
              <a:rPr lang="uk-UA" sz="1200" dirty="0" err="1" smtClean="0"/>
              <a:t>Зядок</a:t>
            </a:r>
            <a:r>
              <a:rPr lang="uk-UA" sz="1200" dirty="0" smtClean="0"/>
              <a:t> 8 – виконуємо операцію по створенню БД з ім’ям </a:t>
            </a:r>
            <a:r>
              <a:rPr lang="en-US" sz="1200" dirty="0" err="1" smtClean="0"/>
              <a:t>dbbot</a:t>
            </a:r>
            <a:r>
              <a:rPr lang="uk-UA" sz="1200" dirty="0" smtClean="0"/>
              <a:t>. Це – звичайна команда </a:t>
            </a:r>
            <a:r>
              <a:rPr lang="en-US" sz="1200" dirty="0" smtClean="0"/>
              <a:t>SQL</a:t>
            </a:r>
            <a:r>
              <a:rPr lang="uk-UA" sz="1200" dirty="0" smtClean="0"/>
              <a:t>, ми з вами так вже робили коли працювали з </a:t>
            </a:r>
            <a:r>
              <a:rPr lang="en-US" sz="1200" dirty="0" smtClean="0"/>
              <a:t>SQLite (</a:t>
            </a:r>
            <a:r>
              <a:rPr lang="uk-UA" sz="1200" dirty="0" smtClean="0"/>
              <a:t>звертаю Вашу увагу, що в файлі </a:t>
            </a:r>
            <a:r>
              <a:rPr lang="en-US" sz="1200" dirty="0" err="1" smtClean="0"/>
              <a:t>docker-compose.yaml</a:t>
            </a:r>
            <a:r>
              <a:rPr lang="en-US" sz="1200" dirty="0" smtClean="0"/>
              <a:t> </a:t>
            </a:r>
            <a:r>
              <a:rPr lang="uk-UA" sz="1200" dirty="0" smtClean="0"/>
              <a:t>ми визначили цю назву БД в змінних оточення контейнера з нашим застосунком. Як і інші параметри, які можуть знадобиться при підключенні до нашої БД і </a:t>
            </a:r>
            <a:r>
              <a:rPr lang="en-US" sz="1200" dirty="0" smtClean="0"/>
              <a:t>API Telegram)</a:t>
            </a:r>
            <a:endParaRPr lang="en-US" sz="120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97329" y="5334000"/>
            <a:ext cx="11931428" cy="7145"/>
          </a:xfrm>
          <a:prstGeom prst="line">
            <a:avLst/>
          </a:prstGeom>
          <a:ln w="25400">
            <a:solidFill>
              <a:srgbClr val="8D6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" y="5415143"/>
            <a:ext cx="11931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Тепер, щоб створити цю БД, нам необхідно запустити цей </a:t>
            </a:r>
            <a:r>
              <a:rPr lang="uk-UA" sz="1400" dirty="0" err="1" smtClean="0"/>
              <a:t>скріпт</a:t>
            </a:r>
            <a:r>
              <a:rPr lang="uk-UA" sz="1400" dirty="0" smtClean="0"/>
              <a:t> в контейнері застосунка в то час, коли працює контейнер з БД. Для цього необхідно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err="1" smtClean="0"/>
              <a:t>Перезібрати</a:t>
            </a:r>
            <a:r>
              <a:rPr lang="uk-UA" sz="1400" dirty="0" smtClean="0"/>
              <a:t> образи (ми ж змінили код!) </a:t>
            </a:r>
            <a:r>
              <a:rPr lang="en-US" sz="1400" dirty="0" smtClean="0"/>
              <a:t> </a:t>
            </a:r>
            <a:r>
              <a:rPr lang="uk-UA" sz="1400" dirty="0" smtClean="0">
                <a:sym typeface="Wingdings" panose="05000000000000000000" pitchFamily="2" charset="2"/>
              </a:rPr>
              <a:t>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uk-UA" sz="1400" dirty="0" smtClean="0">
                <a:sym typeface="Wingdings" panose="05000000000000000000" pitchFamily="2" charset="2"/>
              </a:rPr>
              <a:t>Стартувати всі необхідні сервіси 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uk-UA" sz="1400" dirty="0">
                <a:sym typeface="Wingdings" panose="05000000000000000000" pitchFamily="2" charset="2"/>
              </a:rPr>
              <a:t>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uk-UA" sz="1400" dirty="0" smtClean="0"/>
              <a:t>в контейнері застосунка запустити створений </a:t>
            </a:r>
            <a:r>
              <a:rPr lang="uk-UA" sz="1400" dirty="0" err="1" smtClean="0"/>
              <a:t>скріпт</a:t>
            </a:r>
            <a:r>
              <a:rPr lang="uk-UA" sz="1400" dirty="0" smtClean="0"/>
              <a:t> </a:t>
            </a:r>
            <a:r>
              <a:rPr lang="uk-UA" sz="1400" dirty="0">
                <a:sym typeface="Wingdings" panose="05000000000000000000" pitchFamily="2" charset="2"/>
              </a:rPr>
              <a:t></a:t>
            </a: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5658971"/>
            <a:ext cx="2615707" cy="2204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845486"/>
            <a:ext cx="2531317" cy="28181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199" y="6123224"/>
            <a:ext cx="7094779" cy="1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1016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7200" y="1383739"/>
            <a:ext cx="797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Ми з вами створили БД, але як це побачити</a:t>
            </a:r>
            <a:r>
              <a:rPr lang="en-US" sz="1400" dirty="0" smtClean="0"/>
              <a:t>? </a:t>
            </a:r>
            <a:r>
              <a:rPr lang="uk-UA" sz="1400" dirty="0" smtClean="0"/>
              <a:t>Взагалі-то методів багато, але ми з Вами зараз спробуємо скористатися перевагами </a:t>
            </a:r>
            <a:r>
              <a:rPr lang="en-US" sz="1400" dirty="0" err="1" smtClean="0"/>
              <a:t>docker</a:t>
            </a:r>
            <a:r>
              <a:rPr lang="en-US" sz="1400" dirty="0" smtClean="0"/>
              <a:t>. </a:t>
            </a:r>
            <a:r>
              <a:rPr lang="uk-UA" sz="1400" dirty="0" smtClean="0"/>
              <a:t>Прошу Вас зазирнути в файл </a:t>
            </a:r>
            <a:r>
              <a:rPr lang="en-US" sz="1400" dirty="0" err="1" smtClean="0"/>
              <a:t>docker-compose.yaml</a:t>
            </a:r>
            <a:r>
              <a:rPr lang="uk-UA" sz="1400" dirty="0" smtClean="0"/>
              <a:t> який знаходиться в нашому проекті. Там є </a:t>
            </a:r>
            <a:r>
              <a:rPr lang="uk-UA" sz="1400" dirty="0" err="1" smtClean="0"/>
              <a:t>закоментовані</a:t>
            </a:r>
            <a:r>
              <a:rPr lang="uk-UA" sz="1400" dirty="0" smtClean="0"/>
              <a:t> рядки, які необхідно </a:t>
            </a:r>
            <a:r>
              <a:rPr lang="uk-UA" sz="1400" dirty="0" err="1" smtClean="0"/>
              <a:t>розкоментувати</a:t>
            </a:r>
            <a:r>
              <a:rPr lang="uk-UA" sz="1400" dirty="0" smtClean="0"/>
              <a:t>) а я </a:t>
            </a:r>
            <a:r>
              <a:rPr lang="uk-UA" sz="1400" dirty="0" err="1" smtClean="0"/>
              <a:t>поясю</a:t>
            </a:r>
            <a:r>
              <a:rPr lang="uk-UA" sz="1400" dirty="0" smtClean="0"/>
              <a:t> саме цю частину </a:t>
            </a:r>
            <a:r>
              <a:rPr lang="en-US" sz="1400" dirty="0" err="1" smtClean="0"/>
              <a:t>docker-compose.yaml</a:t>
            </a:r>
            <a:r>
              <a:rPr lang="ru-RU" sz="1400" dirty="0" smtClean="0"/>
              <a:t>.</a:t>
            </a:r>
            <a:endParaRPr lang="en-US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62" y="1521570"/>
            <a:ext cx="3421677" cy="33111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9066" y="2337846"/>
            <a:ext cx="7976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Ці додаткові рядки в </a:t>
            </a:r>
            <a:r>
              <a:rPr lang="en-US" sz="1200" dirty="0" err="1" smtClean="0"/>
              <a:t>docker-compose.yaml</a:t>
            </a:r>
            <a:r>
              <a:rPr lang="en-US" sz="1200" dirty="0" smtClean="0"/>
              <a:t> </a:t>
            </a:r>
            <a:r>
              <a:rPr lang="uk-UA" sz="1200" dirty="0" smtClean="0"/>
              <a:t>створюють ще один сервіс з ім’ям </a:t>
            </a:r>
            <a:r>
              <a:rPr lang="en-US" sz="1200" dirty="0" err="1" smtClean="0"/>
              <a:t>pgadmin</a:t>
            </a:r>
            <a:r>
              <a:rPr lang="en-US" sz="1200" dirty="0" smtClean="0"/>
              <a:t> </a:t>
            </a:r>
            <a:r>
              <a:rPr lang="uk-UA" sz="1200" dirty="0" smtClean="0"/>
              <a:t>і сховище даних (</a:t>
            </a:r>
            <a:r>
              <a:rPr lang="en-US" sz="1200" dirty="0" smtClean="0"/>
              <a:t>volumes</a:t>
            </a:r>
            <a:r>
              <a:rPr lang="uk-UA" sz="1200" dirty="0" smtClean="0"/>
              <a:t>)</a:t>
            </a:r>
            <a:r>
              <a:rPr lang="en-US" sz="1200" dirty="0" smtClean="0"/>
              <a:t> </a:t>
            </a:r>
            <a:r>
              <a:rPr lang="uk-UA" sz="1200" dirty="0" smtClean="0"/>
              <a:t>з ім’ям </a:t>
            </a:r>
            <a:r>
              <a:rPr lang="en-US" sz="1200" dirty="0" err="1" smtClean="0"/>
              <a:t>pgadmin_data</a:t>
            </a:r>
            <a:r>
              <a:rPr lang="en-US" sz="1200" dirty="0" smtClean="0"/>
              <a:t>.</a:t>
            </a:r>
          </a:p>
          <a:p>
            <a:r>
              <a:rPr lang="uk-UA" sz="1200" dirty="0" smtClean="0"/>
              <a:t>Я хочу ще в одному контейнері розгорнути застосунок </a:t>
            </a:r>
            <a:r>
              <a:rPr lang="en-US" sz="1200" dirty="0" err="1" smtClean="0">
                <a:hlinkClick r:id="rId4"/>
              </a:rPr>
              <a:t>PgAdmin</a:t>
            </a:r>
            <a:r>
              <a:rPr lang="en-US" sz="1200" dirty="0" smtClean="0"/>
              <a:t> </a:t>
            </a:r>
            <a:r>
              <a:rPr lang="uk-UA" sz="1200" dirty="0" smtClean="0"/>
              <a:t>– щоб на етапі розробки мені було зручніше працювати з БД. Сховище даних я створюю для нього – просто щоб він міг зберігати </a:t>
            </a:r>
            <a:r>
              <a:rPr lang="uk-UA" sz="1200" dirty="0" err="1" smtClean="0"/>
              <a:t>свох</a:t>
            </a:r>
            <a:r>
              <a:rPr lang="uk-UA" sz="1200" dirty="0" smtClean="0"/>
              <a:t> налаштування і після видалення контейнера.</a:t>
            </a:r>
            <a:r>
              <a:rPr lang="en-US" sz="1200" dirty="0" smtClean="0"/>
              <a:t> </a:t>
            </a:r>
            <a:r>
              <a:rPr lang="uk-UA" sz="1200" dirty="0" smtClean="0"/>
              <a:t>Це досить зручний клієнт який дає можливість </a:t>
            </a:r>
            <a:r>
              <a:rPr lang="uk-UA" sz="1200" dirty="0" err="1" smtClean="0"/>
              <a:t>підклбючитись</a:t>
            </a:r>
            <a:r>
              <a:rPr lang="uk-UA" sz="1200" dirty="0" smtClean="0"/>
              <a:t> до БД </a:t>
            </a:r>
            <a:r>
              <a:rPr lang="en-US" sz="1200" dirty="0" err="1" smtClean="0"/>
              <a:t>PostgrSQL</a:t>
            </a:r>
            <a:r>
              <a:rPr lang="uk-UA" sz="1200" dirty="0" smtClean="0"/>
              <a:t> і працювати з нею з використанням графічного </a:t>
            </a:r>
            <a:r>
              <a:rPr lang="uk-UA" sz="1200" dirty="0" err="1" smtClean="0"/>
              <a:t>інтерфесу</a:t>
            </a:r>
            <a:r>
              <a:rPr lang="uk-UA" sz="1200" dirty="0" smtClean="0"/>
              <a:t> (докладніше – в </a:t>
            </a:r>
            <a:r>
              <a:rPr lang="uk-UA" sz="1200" dirty="0" err="1" smtClean="0"/>
              <a:t>документаціхї</a:t>
            </a:r>
            <a:r>
              <a:rPr lang="uk-UA" sz="1200" dirty="0" smtClean="0"/>
              <a:t> за посиланням).</a:t>
            </a:r>
          </a:p>
          <a:p>
            <a:r>
              <a:rPr lang="uk-UA" sz="1200" dirty="0" smtClean="0"/>
              <a:t>Давайте розберемо інші рядки </a:t>
            </a:r>
            <a:r>
              <a:rPr lang="en-US" sz="1200" dirty="0" err="1" smtClean="0"/>
              <a:t>docker-compose.yaml</a:t>
            </a:r>
            <a:r>
              <a:rPr lang="en-US" sz="1200" dirty="0" smtClean="0"/>
              <a:t> </a:t>
            </a:r>
            <a:r>
              <a:rPr lang="uk-UA" sz="1200" dirty="0" smtClean="0"/>
              <a:t>для цього сервісу</a:t>
            </a:r>
            <a:r>
              <a:rPr lang="en-US" sz="12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1200" dirty="0" err="1" smtClean="0"/>
              <a:t>container_name</a:t>
            </a:r>
            <a:r>
              <a:rPr lang="en-US" sz="1200" dirty="0" smtClean="0"/>
              <a:t> – </a:t>
            </a:r>
            <a:r>
              <a:rPr lang="uk-UA" sz="1200" dirty="0" smtClean="0"/>
              <a:t>я просто визначаю ім’я контейнера після створення</a:t>
            </a:r>
          </a:p>
          <a:p>
            <a:pPr marL="285750" indent="-285750">
              <a:buFontTx/>
              <a:buChar char="-"/>
            </a:pPr>
            <a:r>
              <a:rPr lang="uk-UA" sz="1200" dirty="0" smtClean="0"/>
              <a:t>і</a:t>
            </a:r>
            <a:r>
              <a:rPr lang="en-US" sz="1200" dirty="0" smtClean="0"/>
              <a:t>mage – </a:t>
            </a:r>
            <a:r>
              <a:rPr lang="uk-UA" sz="1200" dirty="0" smtClean="0"/>
              <a:t>вказую </a:t>
            </a:r>
            <a:r>
              <a:rPr lang="uk-UA" sz="1200" dirty="0" smtClean="0">
                <a:hlinkClick r:id="rId5"/>
              </a:rPr>
              <a:t>ім’я образу на </a:t>
            </a:r>
            <a:r>
              <a:rPr lang="en-US" sz="1200" dirty="0" err="1" smtClean="0">
                <a:hlinkClick r:id="rId5"/>
              </a:rPr>
              <a:t>DockerHub</a:t>
            </a:r>
            <a:r>
              <a:rPr lang="en-US" sz="1200" dirty="0" smtClean="0"/>
              <a:t>, </a:t>
            </a:r>
            <a:r>
              <a:rPr lang="uk-UA" sz="1200" dirty="0" smtClean="0"/>
              <a:t>за яким необхідно скачати готовий образ, який створений розробниками цього сервісу.</a:t>
            </a:r>
            <a:endParaRPr lang="en-US" sz="1200" dirty="0" smtClean="0"/>
          </a:p>
          <a:p>
            <a:pPr marL="285750" indent="-285750">
              <a:buFontTx/>
              <a:buChar char="-"/>
            </a:pPr>
            <a:r>
              <a:rPr lang="en-US" sz="1200" dirty="0">
                <a:hlinkClick r:id="rId6"/>
              </a:rPr>
              <a:t>p</a:t>
            </a:r>
            <a:r>
              <a:rPr lang="en-US" sz="1200" dirty="0" smtClean="0">
                <a:hlinkClick r:id="rId6"/>
              </a:rPr>
              <a:t>rofiles</a:t>
            </a:r>
            <a:r>
              <a:rPr lang="en-US" sz="1200" dirty="0" smtClean="0"/>
              <a:t> – </a:t>
            </a:r>
            <a:r>
              <a:rPr lang="uk-UA" sz="1200" dirty="0" smtClean="0"/>
              <a:t>нова для нас команда. Вона визначає, що цей сервіс буде запускатись тільки тоді, коли ми в основній команді будемо вказувати цей параметр профілю (або </a:t>
            </a:r>
            <a:r>
              <a:rPr lang="uk-UA" sz="1200" dirty="0" err="1" smtClean="0"/>
              <a:t>внесемо</a:t>
            </a:r>
            <a:r>
              <a:rPr lang="uk-UA" sz="1200" dirty="0" smtClean="0"/>
              <a:t> це значення в спеціальну змінну оточення) – </a:t>
            </a:r>
          </a:p>
          <a:p>
            <a:endParaRPr lang="en-US" sz="1200" dirty="0"/>
          </a:p>
        </p:txBody>
      </p:sp>
      <p:sp>
        <p:nvSpPr>
          <p:cNvPr id="12" name="Полилиния 11"/>
          <p:cNvSpPr/>
          <p:nvPr/>
        </p:nvSpPr>
        <p:spPr>
          <a:xfrm>
            <a:off x="5486400" y="2030730"/>
            <a:ext cx="2861310" cy="422261"/>
          </a:xfrm>
          <a:custGeom>
            <a:avLst/>
            <a:gdLst>
              <a:gd name="connsiteX0" fmla="*/ 0 w 1668780"/>
              <a:gd name="connsiteY0" fmla="*/ 426720 h 426720"/>
              <a:gd name="connsiteX1" fmla="*/ 769620 w 1668780"/>
              <a:gd name="connsiteY1" fmla="*/ 228600 h 426720"/>
              <a:gd name="connsiteX2" fmla="*/ 1668780 w 1668780"/>
              <a:gd name="connsiteY2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8780" h="426720">
                <a:moveTo>
                  <a:pt x="0" y="426720"/>
                </a:moveTo>
                <a:lnTo>
                  <a:pt x="769620" y="228600"/>
                </a:lnTo>
                <a:lnTo>
                  <a:pt x="1668780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олилиния 20"/>
          <p:cNvSpPr/>
          <p:nvPr/>
        </p:nvSpPr>
        <p:spPr>
          <a:xfrm>
            <a:off x="1143000" y="2475850"/>
            <a:ext cx="7204710" cy="2248549"/>
          </a:xfrm>
          <a:custGeom>
            <a:avLst/>
            <a:gdLst>
              <a:gd name="connsiteX0" fmla="*/ 0 w 5730240"/>
              <a:gd name="connsiteY0" fmla="*/ 186974 h 2130074"/>
              <a:gd name="connsiteX1" fmla="*/ 3448050 w 5730240"/>
              <a:gd name="connsiteY1" fmla="*/ 186974 h 2130074"/>
              <a:gd name="connsiteX2" fmla="*/ 5730240 w 5730240"/>
              <a:gd name="connsiteY2" fmla="*/ 2130074 h 213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0240" h="2130074">
                <a:moveTo>
                  <a:pt x="0" y="186974"/>
                </a:moveTo>
                <a:cubicBezTo>
                  <a:pt x="1246505" y="25049"/>
                  <a:pt x="2493010" y="-136876"/>
                  <a:pt x="3448050" y="186974"/>
                </a:cubicBezTo>
                <a:cubicBezTo>
                  <a:pt x="4403090" y="510824"/>
                  <a:pt x="5066665" y="1320449"/>
                  <a:pt x="5730240" y="2130074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4579433"/>
            <a:ext cx="3886200" cy="16782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5223" y="4808181"/>
            <a:ext cx="11494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Сервіси у </a:t>
            </a:r>
            <a:r>
              <a:rPr lang="uk-UA" sz="1200" dirty="0" smtClean="0"/>
              <a:t>яких </a:t>
            </a:r>
            <a:r>
              <a:rPr lang="uk-UA" sz="1200" dirty="0" smtClean="0"/>
              <a:t>профіль не вказаний – </a:t>
            </a:r>
            <a:r>
              <a:rPr lang="uk-UA" sz="1200" dirty="0" smtClean="0"/>
              <a:t>запускаються </a:t>
            </a:r>
            <a:r>
              <a:rPr lang="uk-UA" sz="1200" dirty="0" smtClean="0"/>
              <a:t>завжди. А там де він є (</a:t>
            </a:r>
            <a:r>
              <a:rPr lang="uk-UA" sz="1200" dirty="0" smtClean="0"/>
              <a:t>доречи </a:t>
            </a:r>
            <a:r>
              <a:rPr lang="uk-UA" sz="1200" dirty="0" smtClean="0"/>
              <a:t>– у </a:t>
            </a:r>
            <a:r>
              <a:rPr lang="uk-UA" sz="1200" dirty="0" smtClean="0"/>
              <a:t>сервісу </a:t>
            </a:r>
            <a:r>
              <a:rPr lang="uk-UA" sz="1200" dirty="0" smtClean="0"/>
              <a:t>може бути кілька </a:t>
            </a:r>
            <a:r>
              <a:rPr lang="uk-UA" sz="1200" dirty="0" err="1" smtClean="0"/>
              <a:t>профілей</a:t>
            </a:r>
            <a:r>
              <a:rPr lang="uk-UA" sz="1200" dirty="0" smtClean="0"/>
              <a:t>, запускаються лише якщо вказаний профіль цього </a:t>
            </a:r>
            <a:r>
              <a:rPr lang="uk-UA" sz="1200" dirty="0" smtClean="0"/>
              <a:t>сервісу </a:t>
            </a:r>
            <a:r>
              <a:rPr lang="uk-UA" sz="1200" dirty="0" smtClean="0"/>
              <a:t>в команді). Це дає нам можливість під час розробки використовувати цей атрибут і мати додаткові сервіси які необхідні під час розробки. А коли ми будемо запускати наш застосунок «в бойовому режимі» - нам не треба витрачати ресурсі на забезпечення роботи </a:t>
            </a:r>
            <a:r>
              <a:rPr lang="uk-UA" sz="1200" dirty="0" err="1" smtClean="0"/>
              <a:t>ціх</a:t>
            </a:r>
            <a:r>
              <a:rPr lang="uk-UA" sz="1200" dirty="0" smtClean="0"/>
              <a:t> сервісів – і ми просто не </a:t>
            </a:r>
            <a:r>
              <a:rPr lang="uk-UA" sz="1200" dirty="0" err="1" smtClean="0"/>
              <a:t>вказуєм</a:t>
            </a:r>
            <a:r>
              <a:rPr lang="uk-UA" sz="1200" dirty="0" smtClean="0"/>
              <a:t> профіль і вони не будуть запущені.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hlinkClick r:id="rId8"/>
              </a:rPr>
              <a:t>restart</a:t>
            </a:r>
            <a:r>
              <a:rPr lang="en-US" sz="1200" dirty="0" smtClean="0"/>
              <a:t> – </a:t>
            </a:r>
            <a:r>
              <a:rPr lang="uk-UA" sz="1200" dirty="0" smtClean="0"/>
              <a:t>указує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</a:t>
            </a:r>
            <a:r>
              <a:rPr lang="uk-UA" sz="1200" dirty="0" smtClean="0"/>
              <a:t>як поводитися сервісу у випадку, коли виникає помилка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9"/>
              </a:rPr>
              <a:t>e</a:t>
            </a:r>
            <a:r>
              <a:rPr lang="en-US" sz="1200" dirty="0" smtClean="0">
                <a:hlinkClick r:id="rId9"/>
              </a:rPr>
              <a:t>nvironment</a:t>
            </a:r>
            <a:r>
              <a:rPr lang="en-US" sz="1200" dirty="0" smtClean="0"/>
              <a:t> – </a:t>
            </a:r>
            <a:r>
              <a:rPr lang="uk-UA" sz="1200" dirty="0" smtClean="0"/>
              <a:t>встановлюємо дві змінні оточення (з документації </a:t>
            </a:r>
            <a:r>
              <a:rPr lang="en-US" sz="1200" dirty="0" err="1" smtClean="0"/>
              <a:t>pgAdmin</a:t>
            </a:r>
            <a:r>
              <a:rPr lang="uk-UA" sz="1200" dirty="0" smtClean="0"/>
              <a:t>), значення яких визначає параметри для входу в </a:t>
            </a:r>
            <a:r>
              <a:rPr lang="en-US" sz="1200" dirty="0" err="1" smtClean="0"/>
              <a:t>pgAdmin</a:t>
            </a:r>
            <a:r>
              <a:rPr lang="uk-UA" sz="1200" dirty="0" smtClean="0"/>
              <a:t>. Ми використаємо їх пізніше.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10"/>
              </a:rPr>
              <a:t>v</a:t>
            </a:r>
            <a:r>
              <a:rPr lang="en-US" sz="1200" dirty="0" smtClean="0">
                <a:hlinkClick r:id="rId10"/>
              </a:rPr>
              <a:t>olumes</a:t>
            </a:r>
            <a:r>
              <a:rPr lang="en-US" sz="1200" dirty="0" smtClean="0"/>
              <a:t> – </a:t>
            </a:r>
            <a:r>
              <a:rPr lang="uk-UA" sz="1200" dirty="0" smtClean="0"/>
              <a:t>ми зв’язуємо створене за межами контейнера </a:t>
            </a:r>
            <a:r>
              <a:rPr lang="uk-UA" sz="1200" dirty="0" err="1" smtClean="0"/>
              <a:t>хранилище</a:t>
            </a:r>
            <a:r>
              <a:rPr lang="uk-UA" sz="1200" dirty="0" smtClean="0"/>
              <a:t> даних з директорією в контейнері, в якій </a:t>
            </a:r>
            <a:r>
              <a:rPr lang="en-US" sz="1200" dirty="0" err="1" smtClean="0"/>
              <a:t>pgAdmin</a:t>
            </a:r>
            <a:r>
              <a:rPr lang="uk-UA" sz="1200" dirty="0" smtClean="0"/>
              <a:t> зберігає свої дані (це мені відомо з документації)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hlinkClick r:id="rId11"/>
              </a:rPr>
              <a:t>p</a:t>
            </a:r>
            <a:r>
              <a:rPr lang="en-US" sz="1200" dirty="0" smtClean="0">
                <a:hlinkClick r:id="rId11"/>
              </a:rPr>
              <a:t>orts </a:t>
            </a:r>
            <a:r>
              <a:rPr lang="en-US" sz="1200" dirty="0" smtClean="0"/>
              <a:t>– </a:t>
            </a:r>
            <a:r>
              <a:rPr lang="uk-UA" sz="1200" dirty="0" smtClean="0"/>
              <a:t>ми даємо наказ порт контейнера 80 (на якому в контейнері працює </a:t>
            </a:r>
            <a:r>
              <a:rPr lang="en-US" sz="1200" dirty="0" err="1" smtClean="0"/>
              <a:t>pgAdmin</a:t>
            </a:r>
            <a:r>
              <a:rPr lang="uk-UA" sz="1200" dirty="0" smtClean="0"/>
              <a:t>)</a:t>
            </a:r>
            <a:r>
              <a:rPr lang="en-US" sz="1200" dirty="0" smtClean="0"/>
              <a:t> </a:t>
            </a:r>
            <a:r>
              <a:rPr lang="uk-UA" sz="1200" dirty="0" smtClean="0"/>
              <a:t>транслювати на порт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host </a:t>
            </a:r>
            <a:r>
              <a:rPr lang="uk-UA" sz="1200" dirty="0" smtClean="0"/>
              <a:t>5050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885947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500" y="1285033"/>
            <a:ext cx="726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1. Тепер скористаємось всім, що зробили. Спочатку – треба зупинити контейнери – якщо ви їх не зупиняли, то вони досі працюють після створення нами бази даних</a:t>
            </a:r>
            <a:r>
              <a:rPr lang="en-US" sz="1400" dirty="0"/>
              <a:t>:</a:t>
            </a:r>
            <a:r>
              <a:rPr lang="uk-UA" sz="1400" dirty="0" smtClean="0"/>
              <a:t> </a:t>
            </a:r>
            <a:endParaRPr lang="en-US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54" y="1545078"/>
            <a:ext cx="2484646" cy="232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120" y="1747284"/>
            <a:ext cx="79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2. Тепер</a:t>
            </a:r>
            <a:r>
              <a:rPr lang="en-US" sz="1400" dirty="0" smtClean="0"/>
              <a:t> </a:t>
            </a:r>
            <a:r>
              <a:rPr lang="uk-UA" sz="1400" dirty="0" smtClean="0"/>
              <a:t>запустимо наші сервіси з профілем </a:t>
            </a:r>
            <a:r>
              <a:rPr lang="en-US" sz="1400" dirty="0" smtClean="0"/>
              <a:t>dev: </a:t>
            </a:r>
            <a:endParaRPr lang="en-US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757440"/>
            <a:ext cx="3762975" cy="2419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850" y="2028364"/>
            <a:ext cx="468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Після запуска ви побачите, що стартувало три контейнера</a:t>
            </a:r>
            <a:r>
              <a:rPr lang="en-US" sz="1400" dirty="0"/>
              <a:t>: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8" y="2361756"/>
            <a:ext cx="3951312" cy="8458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540" y="1294833"/>
            <a:ext cx="4250278" cy="2239969"/>
          </a:xfrm>
          <a:prstGeom prst="rect">
            <a:avLst/>
          </a:prstGeom>
        </p:spPr>
      </p:pic>
      <p:sp>
        <p:nvSpPr>
          <p:cNvPr id="11" name="Скругленная прямоугольная выноска 10"/>
          <p:cNvSpPr/>
          <p:nvPr/>
        </p:nvSpPr>
        <p:spPr>
          <a:xfrm>
            <a:off x="4419600" y="2308261"/>
            <a:ext cx="2971800" cy="1501739"/>
          </a:xfrm>
          <a:prstGeom prst="wedgeRoundRectCallout">
            <a:avLst>
              <a:gd name="adj1" fmla="val 70377"/>
              <a:gd name="adj2" fmla="val -72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 smtClean="0"/>
              <a:t>3. Тепер </a:t>
            </a:r>
            <a:r>
              <a:rPr lang="uk-UA" sz="1400" dirty="0"/>
              <a:t>у адресному рядку браузера </a:t>
            </a:r>
            <a:endParaRPr lang="en-US" sz="1400" dirty="0"/>
          </a:p>
          <a:p>
            <a:r>
              <a:rPr lang="uk-UA" sz="1400" dirty="0"/>
              <a:t>наберіть </a:t>
            </a:r>
            <a:r>
              <a:rPr lang="en-US" sz="1400" b="1" dirty="0" smtClean="0"/>
              <a:t>localhost:5050</a:t>
            </a:r>
            <a:endParaRPr lang="uk-UA" sz="1400" b="1" dirty="0" smtClean="0"/>
          </a:p>
          <a:p>
            <a:r>
              <a:rPr lang="uk-UA" sz="1400" dirty="0" smtClean="0"/>
              <a:t>у поля </a:t>
            </a:r>
            <a:r>
              <a:rPr lang="en-US" sz="1400" b="1" dirty="0" smtClean="0"/>
              <a:t>Email Address </a:t>
            </a:r>
            <a:r>
              <a:rPr lang="uk-UA" sz="1400" dirty="0" smtClean="0"/>
              <a:t>і </a:t>
            </a:r>
            <a:r>
              <a:rPr lang="en-US" sz="1400" b="1" dirty="0" smtClean="0"/>
              <a:t>Password</a:t>
            </a:r>
            <a:r>
              <a:rPr lang="uk-UA" sz="1400" b="1" dirty="0" smtClean="0"/>
              <a:t> </a:t>
            </a:r>
            <a:r>
              <a:rPr lang="uk-UA" sz="1400" dirty="0" smtClean="0"/>
              <a:t>введіть ті значення, які ми визначили в змінних оточення при опису цього </a:t>
            </a:r>
            <a:r>
              <a:rPr lang="uk-UA" sz="1400" dirty="0" err="1" smtClean="0"/>
              <a:t>сервіса</a:t>
            </a:r>
            <a:endParaRPr lang="en-US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0" y="3429000"/>
            <a:ext cx="4311871" cy="2265559"/>
          </a:xfrm>
          <a:prstGeom prst="rect">
            <a:avLst/>
          </a:prstGeom>
        </p:spPr>
      </p:pic>
      <p:sp>
        <p:nvSpPr>
          <p:cNvPr id="27" name="Скругленная прямоугольная выноска 26"/>
          <p:cNvSpPr/>
          <p:nvPr/>
        </p:nvSpPr>
        <p:spPr>
          <a:xfrm>
            <a:off x="1981200" y="4535016"/>
            <a:ext cx="3124200" cy="931218"/>
          </a:xfrm>
          <a:prstGeom prst="wedgeRoundRectCallout">
            <a:avLst>
              <a:gd name="adj1" fmla="val -104054"/>
              <a:gd name="adj2" fmla="val -116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 smtClean="0"/>
              <a:t>4. Ви побачите такий екран. </a:t>
            </a:r>
            <a:r>
              <a:rPr lang="ru-RU" sz="1400" dirty="0" err="1" smtClean="0"/>
              <a:t>Спробуйте</a:t>
            </a:r>
            <a:r>
              <a:rPr lang="ru-RU" sz="1400" dirty="0" smtClean="0"/>
              <a:t> </a:t>
            </a:r>
            <a:r>
              <a:rPr lang="uk-UA" sz="1400" dirty="0" err="1" smtClean="0"/>
              <a:t>клікнути</a:t>
            </a:r>
            <a:r>
              <a:rPr lang="uk-UA" sz="1400" dirty="0" smtClean="0"/>
              <a:t> правою кнопкою миші на меню </a:t>
            </a:r>
            <a:r>
              <a:rPr lang="en-US" sz="1400" dirty="0" smtClean="0"/>
              <a:t>Servers</a:t>
            </a:r>
            <a:r>
              <a:rPr lang="uk-UA" sz="1400" dirty="0" smtClean="0"/>
              <a:t>, далі оберіть пункт </a:t>
            </a:r>
            <a:r>
              <a:rPr lang="en-US" sz="1400" dirty="0" smtClean="0"/>
              <a:t>Register </a:t>
            </a:r>
            <a:r>
              <a:rPr lang="uk-UA" sz="1400" dirty="0" smtClean="0"/>
              <a:t>і далі - </a:t>
            </a:r>
            <a:r>
              <a:rPr lang="en-US" sz="1400" dirty="0" smtClean="0"/>
              <a:t>Server</a:t>
            </a:r>
            <a:r>
              <a:rPr lang="uk-UA" sz="1400" dirty="0" smtClean="0"/>
              <a:t> </a:t>
            </a:r>
            <a:endParaRPr lang="en-US" sz="1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540" y="3501531"/>
            <a:ext cx="2583265" cy="2808550"/>
          </a:xfrm>
          <a:prstGeom prst="rect">
            <a:avLst/>
          </a:prstGeom>
        </p:spPr>
      </p:pic>
      <p:sp>
        <p:nvSpPr>
          <p:cNvPr id="32" name="Скругленная прямоугольная выноска 31"/>
          <p:cNvSpPr/>
          <p:nvPr/>
        </p:nvSpPr>
        <p:spPr>
          <a:xfrm>
            <a:off x="5202070" y="4322989"/>
            <a:ext cx="2971800" cy="1544411"/>
          </a:xfrm>
          <a:prstGeom prst="wedgeRoundRectCallout">
            <a:avLst>
              <a:gd name="adj1" fmla="val 77685"/>
              <a:gd name="adj2" fmla="val -708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 smtClean="0"/>
              <a:t>5. З’явиться вікно. У вкладці </a:t>
            </a:r>
            <a:r>
              <a:rPr lang="en-US" sz="1400" dirty="0" smtClean="0"/>
              <a:t>General </a:t>
            </a:r>
            <a:r>
              <a:rPr lang="uk-UA" sz="1400" dirty="0" smtClean="0"/>
              <a:t>необхідно придумати назву для цього сервера БД. Вона не впливає на підключення, обирайте ту, яка зрозуміла вам. Я назвав </a:t>
            </a:r>
            <a:r>
              <a:rPr lang="en-US" sz="1400" dirty="0" err="1" smtClean="0"/>
              <a:t>lesson_bot_db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3106617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66229"/>
            <a:ext cx="3429000" cy="37606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32" name="Скругленная прямоугольная выноска 31"/>
          <p:cNvSpPr/>
          <p:nvPr/>
        </p:nvSpPr>
        <p:spPr>
          <a:xfrm>
            <a:off x="3657600" y="1383739"/>
            <a:ext cx="6781800" cy="216461"/>
          </a:xfrm>
          <a:prstGeom prst="wedgeRoundRectCallout">
            <a:avLst>
              <a:gd name="adj1" fmla="val -84215"/>
              <a:gd name="adj2" fmla="val 128976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ru-RU" sz="1400" dirty="0" err="1" smtClean="0"/>
              <a:t>Переходьте</a:t>
            </a:r>
            <a:r>
              <a:rPr lang="ru-RU" sz="1400" dirty="0" smtClean="0"/>
              <a:t> до вкладки </a:t>
            </a:r>
            <a:r>
              <a:rPr lang="en-US" sz="1400" dirty="0" smtClean="0"/>
              <a:t>Connection, </a:t>
            </a:r>
            <a:r>
              <a:rPr lang="uk-UA" sz="1400" dirty="0" smtClean="0"/>
              <a:t>зараз налаштуємо підключення до нашої БД</a:t>
            </a:r>
          </a:p>
        </p:txBody>
      </p:sp>
      <p:sp>
        <p:nvSpPr>
          <p:cNvPr id="26" name="Скругленная прямоугольная выноска 25"/>
          <p:cNvSpPr/>
          <p:nvPr/>
        </p:nvSpPr>
        <p:spPr>
          <a:xfrm>
            <a:off x="3657599" y="1752600"/>
            <a:ext cx="7995209" cy="685800"/>
          </a:xfrm>
          <a:prstGeom prst="wedgeRoundRectCallout">
            <a:avLst>
              <a:gd name="adj1" fmla="val -75002"/>
              <a:gd name="adj2" fmla="val -8444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/>
              <a:t>2. </a:t>
            </a:r>
            <a:r>
              <a:rPr lang="en-US" sz="1400" dirty="0" smtClean="0"/>
              <a:t>Host name. </a:t>
            </a:r>
            <a:r>
              <a:rPr lang="uk-UA" sz="1400" dirty="0" smtClean="0"/>
              <a:t>Згадайте вивчену теорію – всі сервіси це окремі </a:t>
            </a:r>
            <a:r>
              <a:rPr lang="uk-UA" sz="1400" dirty="0" err="1" smtClean="0"/>
              <a:t>хости</a:t>
            </a:r>
            <a:r>
              <a:rPr lang="uk-UA" sz="1400" dirty="0" smtClean="0"/>
              <a:t>, які мають свої імена і за ними звертаються один до одного. Наш сервіс бази даних має ім’я </a:t>
            </a:r>
            <a:r>
              <a:rPr lang="en-US" sz="1400" dirty="0" err="1" smtClean="0"/>
              <a:t>bot_db</a:t>
            </a:r>
            <a:r>
              <a:rPr lang="en-US" sz="1400" dirty="0" smtClean="0"/>
              <a:t> (</a:t>
            </a:r>
            <a:r>
              <a:rPr lang="uk-UA" sz="1400" dirty="0" err="1" smtClean="0"/>
              <a:t>перевірете</a:t>
            </a:r>
            <a:r>
              <a:rPr lang="uk-UA" sz="1400" dirty="0" smtClean="0"/>
              <a:t> мне в файлі </a:t>
            </a:r>
            <a:r>
              <a:rPr lang="en-US" sz="1400" dirty="0" err="1" smtClean="0"/>
              <a:t>docker-compose.yaml</a:t>
            </a:r>
            <a:r>
              <a:rPr lang="en-US" sz="1400" dirty="0" smtClean="0"/>
              <a:t>)</a:t>
            </a:r>
            <a:endParaRPr lang="uk-UA" sz="1400" dirty="0" smtClean="0"/>
          </a:p>
        </p:txBody>
      </p:sp>
      <p:sp>
        <p:nvSpPr>
          <p:cNvPr id="29" name="Скругленная прямоугольная выноска 28"/>
          <p:cNvSpPr/>
          <p:nvPr/>
        </p:nvSpPr>
        <p:spPr>
          <a:xfrm>
            <a:off x="3657600" y="2580215"/>
            <a:ext cx="7995208" cy="467785"/>
          </a:xfrm>
          <a:prstGeom prst="wedgeRoundRectCallout">
            <a:avLst>
              <a:gd name="adj1" fmla="val -75339"/>
              <a:gd name="adj2" fmla="val -82733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3</a:t>
            </a:r>
            <a:r>
              <a:rPr lang="ru-RU" sz="1400" dirty="0" smtClean="0"/>
              <a:t>. </a:t>
            </a:r>
            <a:r>
              <a:rPr lang="en-US" sz="1400" dirty="0" smtClean="0"/>
              <a:t>Port – </a:t>
            </a:r>
            <a:r>
              <a:rPr lang="uk-UA" sz="1400" dirty="0" smtClean="0"/>
              <a:t>тут треба прописати той самий порт, на якому відповідає наш сервіс бази даних. Дивимось у той же </a:t>
            </a:r>
            <a:r>
              <a:rPr lang="en-US" sz="1400" dirty="0" err="1" smtClean="0"/>
              <a:t>docker-compose.yaml</a:t>
            </a:r>
            <a:r>
              <a:rPr lang="en-US" sz="1400" dirty="0" smtClean="0"/>
              <a:t> – </a:t>
            </a:r>
            <a:r>
              <a:rPr lang="uk-UA" sz="1400" dirty="0" smtClean="0"/>
              <a:t>це порт 5432.</a:t>
            </a:r>
          </a:p>
        </p:txBody>
      </p:sp>
      <p:sp>
        <p:nvSpPr>
          <p:cNvPr id="34" name="Скругленная прямоугольная выноска 33"/>
          <p:cNvSpPr/>
          <p:nvPr/>
        </p:nvSpPr>
        <p:spPr>
          <a:xfrm>
            <a:off x="3657600" y="3912867"/>
            <a:ext cx="8077200" cy="659133"/>
          </a:xfrm>
          <a:prstGeom prst="wedgeRoundRectCallout">
            <a:avLst>
              <a:gd name="adj1" fmla="val -75103"/>
              <a:gd name="adj2" fmla="val -176606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5. </a:t>
            </a:r>
            <a:r>
              <a:rPr lang="uk-UA" sz="1400" dirty="0" smtClean="0"/>
              <a:t>Ім’я користувача бази даних. Ми з вами використали ім’я, яке було створене за замовченням БД, і це ім’я використовували для підключення до СУБД і створення самої БД на </a:t>
            </a:r>
            <a:r>
              <a:rPr lang="uk-UA" sz="1400" dirty="0" err="1" smtClean="0"/>
              <a:t>попередьому</a:t>
            </a:r>
            <a:r>
              <a:rPr lang="uk-UA" sz="1400" dirty="0" smtClean="0"/>
              <a:t> кроці. Воно також збережено у нас у змінних оточення нашого сервісу </a:t>
            </a:r>
            <a:r>
              <a:rPr lang="en-US" sz="1400" dirty="0" err="1" smtClean="0"/>
              <a:t>lesson_bot</a:t>
            </a:r>
            <a:r>
              <a:rPr lang="en-US" sz="1400" dirty="0" smtClean="0"/>
              <a:t>. </a:t>
            </a:r>
            <a:r>
              <a:rPr lang="uk-UA" sz="1400" dirty="0" smtClean="0"/>
              <a:t>Ім’я – </a:t>
            </a:r>
            <a:r>
              <a:rPr lang="en-US" sz="1400" dirty="0" err="1" smtClean="0"/>
              <a:t>postgres</a:t>
            </a:r>
            <a:r>
              <a:rPr lang="en-US" sz="1400" dirty="0"/>
              <a:t>.</a:t>
            </a:r>
            <a:endParaRPr lang="uk-UA" sz="1400" dirty="0" smtClean="0"/>
          </a:p>
        </p:txBody>
      </p:sp>
      <p:sp>
        <p:nvSpPr>
          <p:cNvPr id="35" name="Скругленная прямоугольная выноска 34"/>
          <p:cNvSpPr/>
          <p:nvPr/>
        </p:nvSpPr>
        <p:spPr>
          <a:xfrm>
            <a:off x="3657600" y="4648200"/>
            <a:ext cx="8001000" cy="504040"/>
          </a:xfrm>
          <a:prstGeom prst="wedgeRoundRectCallout">
            <a:avLst>
              <a:gd name="adj1" fmla="val -54913"/>
              <a:gd name="adj2" fmla="val -6499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6. </a:t>
            </a:r>
            <a:r>
              <a:rPr lang="uk-UA" sz="1400" dirty="0" err="1" smtClean="0"/>
              <a:t>Зберігаемо</a:t>
            </a:r>
            <a:r>
              <a:rPr lang="uk-UA" sz="1400" dirty="0" smtClean="0"/>
              <a:t> всі налаштування і під вкладкою </a:t>
            </a:r>
            <a:r>
              <a:rPr lang="en-US" sz="1400" dirty="0" smtClean="0"/>
              <a:t>Servers </a:t>
            </a:r>
            <a:r>
              <a:rPr lang="uk-UA" sz="1400" dirty="0" smtClean="0"/>
              <a:t>ви побачите ім’я створеного вами підключення до вашої БД. Відкрийте, подивіться на пункти меню – нам це все скоро знадобиться.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76200" y="5257800"/>
            <a:ext cx="118872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5334000"/>
            <a:ext cx="1196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Ми з Вами вже пройшли значний шлях</a:t>
            </a:r>
            <a:r>
              <a:rPr lang="en-US" sz="1400" dirty="0" smtClean="0"/>
              <a:t>: </a:t>
            </a:r>
            <a:r>
              <a:rPr lang="uk-UA" sz="1400" dirty="0" smtClean="0"/>
              <a:t>створили застосунок, розмістили його в контейнері, створили контейнер з БД, розгорнули в контейнері сервер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</a:t>
            </a:r>
            <a:r>
              <a:rPr lang="uk-UA" sz="1400" dirty="0" smtClean="0"/>
              <a:t>(нічого не розуміючи про його адміністрування) і зв’язали наші сервіси в одну мережу, що надало можливість їм спілкуватись. Ми розгорнули в ще одному контейнері інструмент для зручної роботи з розгорнутою БД і підключили його до БД. При цьому ми створили, фактично, два профіля розгортання – для розробки і для </a:t>
            </a:r>
            <a:r>
              <a:rPr lang="uk-UA" sz="1400" dirty="0" err="1" smtClean="0"/>
              <a:t>продакшена</a:t>
            </a:r>
            <a:r>
              <a:rPr lang="uk-UA" sz="1400" dirty="0" smtClean="0"/>
              <a:t>. Тепер ми трохи попрацюємо з цією інфраструктурою для закріплення знань.</a:t>
            </a:r>
            <a:endParaRPr lang="en-US" sz="1400" dirty="0"/>
          </a:p>
        </p:txBody>
      </p:sp>
      <p:sp>
        <p:nvSpPr>
          <p:cNvPr id="33" name="Скругленная прямоугольная выноска 32"/>
          <p:cNvSpPr/>
          <p:nvPr/>
        </p:nvSpPr>
        <p:spPr>
          <a:xfrm>
            <a:off x="3657600" y="3246541"/>
            <a:ext cx="8077200" cy="467785"/>
          </a:xfrm>
          <a:prstGeom prst="wedgeRoundRectCallout">
            <a:avLst>
              <a:gd name="adj1" fmla="val -75339"/>
              <a:gd name="adj2" fmla="val -152778"/>
              <a:gd name="adj3" fmla="val 1666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400" dirty="0"/>
              <a:t>4</a:t>
            </a:r>
            <a:r>
              <a:rPr lang="ru-RU" sz="1400" dirty="0" smtClean="0"/>
              <a:t>. </a:t>
            </a:r>
            <a:r>
              <a:rPr lang="en-US" sz="1400" dirty="0" err="1" smtClean="0"/>
              <a:t>Maintenace</a:t>
            </a:r>
            <a:r>
              <a:rPr lang="en-US" sz="1400" dirty="0" smtClean="0"/>
              <a:t> database – </a:t>
            </a:r>
            <a:r>
              <a:rPr lang="uk-UA" sz="1400" dirty="0" smtClean="0"/>
              <a:t>ім’я нашої </a:t>
            </a:r>
            <a:r>
              <a:rPr lang="uk-UA" sz="1400" dirty="0" err="1" smtClean="0"/>
              <a:t>тльки</a:t>
            </a:r>
            <a:r>
              <a:rPr lang="uk-UA" sz="1400" dirty="0" smtClean="0"/>
              <a:t> що створеної бази даних. Якщо забули – ми її </a:t>
            </a:r>
            <a:r>
              <a:rPr lang="uk-UA" sz="1400" dirty="0" err="1" smtClean="0"/>
              <a:t>йм’я</a:t>
            </a:r>
            <a:r>
              <a:rPr lang="uk-UA" sz="1400" dirty="0" smtClean="0"/>
              <a:t> зберігаємо у змінних оточення сервісу нашого бота (вже дуже скоро скористаємось) – </a:t>
            </a:r>
            <a:r>
              <a:rPr lang="en-US" sz="1400" dirty="0" err="1" smtClean="0"/>
              <a:t>dbbot</a:t>
            </a:r>
            <a:r>
              <a:rPr lang="en-US" sz="1400" dirty="0" smtClean="0"/>
              <a:t>.</a:t>
            </a:r>
            <a:endParaRPr lang="uk-UA" sz="1400" dirty="0" smtClean="0"/>
          </a:p>
        </p:txBody>
      </p:sp>
    </p:spTree>
    <p:extLst>
      <p:ext uri="{BB962C8B-B14F-4D97-AF65-F5344CB8AC3E}">
        <p14:creationId xmlns:p14="http://schemas.microsoft.com/office/powerpoint/2010/main" val="2182406127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9"/>
            <a:ext cx="11658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Заняття 5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створення підключення до БД і таблиць, модифікація бота для роботи з розгорнутою в контейнері БД.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373241" y="1295400"/>
            <a:ext cx="11296636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Планування структури даних під сформульовані раніше завдання для проекту. Структуризація коду для роботи з БД.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Створення з’єднання з БД – файл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connection.py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Код для створення таблиці необхідної структури. Файл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create_table.py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Робота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запуска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скриптів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і створення таблиць. Використання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pgAdmin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контролю стану бази даних.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Модифікація коду бота для роботи з БД (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echobot.py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Робота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CLI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docker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-compose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перестворення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образів, запуска контейнерів, роботи з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логами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контейнерів, зупинки\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старта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сервисів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видалення контейнерів, образів, томів даних.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Запуск створеного застосунка і тестування його роботи.</a:t>
            </a: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Висновки.</a:t>
            </a: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D04E1D"/>
              </a:buClr>
              <a:buAutoNum type="arabicPeriod"/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buAutoNum type="arabicPeriod"/>
              <a:defRPr/>
            </a:pP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904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18" name="Прямая соединительная линия 17"/>
          <p:cNvCxnSpPr/>
          <p:nvPr/>
        </p:nvCxnSpPr>
        <p:spPr>
          <a:xfrm>
            <a:off x="76200" y="5410200"/>
            <a:ext cx="118872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" y="5570636"/>
            <a:ext cx="1196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1400" dirty="0" smtClean="0"/>
              <a:t>Значно більш докладно ми з Вами будемо вивчати роботу з БД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</a:t>
            </a:r>
            <a:r>
              <a:rPr lang="uk-UA" sz="1400" dirty="0" smtClean="0"/>
              <a:t>в рамках іншого курсу. Тому не зважайте на деяку примітивність запропонованої моделі і зосередитесь на використанні </a:t>
            </a:r>
            <a:r>
              <a:rPr lang="en-US" sz="1400" dirty="0" err="1" smtClean="0"/>
              <a:t>docker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77200" y="1447800"/>
            <a:ext cx="9576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Нагадую Вам, що ми створили БД, але ще не створювали ні однієї таблиці і наш застосунок ніяк її не використовує.</a:t>
            </a:r>
          </a:p>
          <a:p>
            <a:r>
              <a:rPr lang="uk-UA" sz="1400" dirty="0" smtClean="0"/>
              <a:t>Давайте сформулюємо для себе завдання так</a:t>
            </a:r>
            <a:r>
              <a:rPr lang="en-US" sz="1400" dirty="0" smtClean="0"/>
              <a:t>:</a:t>
            </a:r>
            <a:r>
              <a:rPr lang="uk-UA" sz="1400" dirty="0" smtClean="0"/>
              <a:t> наш </a:t>
            </a:r>
            <a:r>
              <a:rPr lang="uk-UA" sz="1400" dirty="0" err="1" smtClean="0"/>
              <a:t>ехо</a:t>
            </a:r>
            <a:r>
              <a:rPr lang="uk-UA" sz="1400" dirty="0" smtClean="0"/>
              <a:t>-бот, пере тим як відправити нам назад повідомлення (що він вже успішно робить – можете перевірити зараз, якщо ви не зупиняли сервіси)</a:t>
            </a:r>
            <a:r>
              <a:rPr lang="en-US" sz="1400" dirty="0" smtClean="0"/>
              <a:t> </a:t>
            </a:r>
            <a:r>
              <a:rPr lang="uk-UA" sz="1400" dirty="0" smtClean="0"/>
              <a:t>повинен записати в БД наступну інформацію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текст повідомлення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id </a:t>
            </a:r>
            <a:r>
              <a:rPr lang="uk-UA" sz="1400" dirty="0" smtClean="0"/>
              <a:t>користувача, який його відправив (це унікальний </a:t>
            </a:r>
            <a:r>
              <a:rPr lang="en-US" sz="1400" dirty="0" smtClean="0"/>
              <a:t>id </a:t>
            </a:r>
            <a:r>
              <a:rPr lang="uk-UA" sz="1400" dirty="0" smtClean="0"/>
              <a:t>для користувачів в межах </a:t>
            </a:r>
            <a:r>
              <a:rPr lang="en-US" sz="1400" dirty="0" smtClean="0"/>
              <a:t>Telegram</a:t>
            </a:r>
            <a:r>
              <a:rPr lang="uk-UA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ru-RU" sz="1400" dirty="0"/>
              <a:t>ч</a:t>
            </a:r>
            <a:r>
              <a:rPr lang="ru-RU" sz="1400" dirty="0" smtClean="0"/>
              <a:t>ас, коли </a:t>
            </a:r>
            <a:r>
              <a:rPr lang="ru-RU" sz="1400" dirty="0" err="1" smtClean="0"/>
              <a:t>пов</a:t>
            </a:r>
            <a:r>
              <a:rPr lang="uk-UA" sz="1400" dirty="0"/>
              <a:t>і</a:t>
            </a:r>
            <a:r>
              <a:rPr lang="ru-RU" sz="1400" dirty="0" err="1" smtClean="0"/>
              <a:t>домлення</a:t>
            </a:r>
            <a:r>
              <a:rPr lang="ru-RU" sz="1400" dirty="0" smtClean="0"/>
              <a:t> </a:t>
            </a:r>
            <a:r>
              <a:rPr lang="ru-RU" sz="1400" dirty="0" err="1" smtClean="0"/>
              <a:t>було</a:t>
            </a:r>
            <a:r>
              <a:rPr lang="ru-RU" sz="1400" dirty="0" smtClean="0"/>
              <a:t> </a:t>
            </a:r>
            <a:r>
              <a:rPr lang="ru-RU" sz="1400" dirty="0" err="1" smtClean="0"/>
              <a:t>відправлено</a:t>
            </a:r>
            <a:endParaRPr lang="ru-RU" sz="1400" dirty="0" smtClean="0"/>
          </a:p>
          <a:p>
            <a:r>
              <a:rPr lang="ru-RU" sz="1400" dirty="0" smtClean="0"/>
              <a:t>До того ж, Ви </a:t>
            </a:r>
            <a:r>
              <a:rPr lang="ru-RU" sz="1400" dirty="0" err="1" smtClean="0"/>
              <a:t>розумієте</a:t>
            </a:r>
            <a:r>
              <a:rPr lang="ru-RU" sz="1400" dirty="0" smtClean="0"/>
              <a:t> </a:t>
            </a:r>
            <a:r>
              <a:rPr lang="ru-RU" sz="1400" dirty="0" err="1" smtClean="0"/>
              <a:t>що</a:t>
            </a:r>
            <a:r>
              <a:rPr lang="ru-RU" sz="1400" dirty="0" smtClean="0"/>
              <a:t> добре </a:t>
            </a:r>
            <a:r>
              <a:rPr lang="ru-RU" sz="1400" dirty="0" err="1" smtClean="0"/>
              <a:t>створити</a:t>
            </a:r>
            <a:r>
              <a:rPr lang="ru-RU" sz="1400" dirty="0" smtClean="0"/>
              <a:t> для кожного </a:t>
            </a:r>
            <a:r>
              <a:rPr lang="ru-RU" sz="1400" dirty="0" err="1" smtClean="0"/>
              <a:t>запису</a:t>
            </a:r>
            <a:r>
              <a:rPr lang="ru-RU" sz="1400" dirty="0" smtClean="0"/>
              <a:t> </a:t>
            </a:r>
            <a:r>
              <a:rPr lang="ru-RU" sz="1400" dirty="0" err="1" smtClean="0"/>
              <a:t>первинний</a:t>
            </a:r>
            <a:r>
              <a:rPr lang="ru-RU" sz="1400" dirty="0" smtClean="0"/>
              <a:t> ключ (</a:t>
            </a:r>
            <a:r>
              <a:rPr lang="ru-RU" sz="1400" dirty="0" err="1" smtClean="0"/>
              <a:t>згадайте</a:t>
            </a:r>
            <a:r>
              <a:rPr lang="ru-RU" sz="1400" dirty="0" smtClean="0"/>
              <a:t> наш короткий курс </a:t>
            </a:r>
            <a:r>
              <a:rPr lang="en-US" sz="1400" dirty="0" smtClean="0"/>
              <a:t>SQL</a:t>
            </a:r>
            <a:r>
              <a:rPr lang="ru-RU" sz="1400" dirty="0" smtClean="0"/>
              <a:t>)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uk-UA" sz="1400" dirty="0" smtClean="0"/>
              <a:t>Далі</a:t>
            </a:r>
            <a:r>
              <a:rPr lang="en-US" sz="1400" dirty="0" smtClean="0"/>
              <a:t>: </a:t>
            </a:r>
            <a:r>
              <a:rPr lang="uk-UA" sz="1400" dirty="0" smtClean="0"/>
              <a:t>згадайте логіку роботи з БД, яку ми з вами використовували в тому нашому короткому курсі – ми створювали з’єднання з нашою БД, отримували від з’єднання об’єкт «курсор», а потім використовували методи цього «курсора» для виконання </a:t>
            </a:r>
            <a:r>
              <a:rPr lang="en-US" sz="1400" dirty="0" smtClean="0"/>
              <a:t>SQL-</a:t>
            </a:r>
            <a:r>
              <a:rPr lang="ru-RU" sz="1400" dirty="0" err="1" smtClean="0"/>
              <a:t>запи</a:t>
            </a:r>
            <a:r>
              <a:rPr lang="uk-UA" sz="1400" dirty="0" err="1" smtClean="0"/>
              <a:t>тів</a:t>
            </a:r>
            <a:r>
              <a:rPr lang="uk-UA" sz="1400" dirty="0" smtClean="0"/>
              <a:t>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83531"/>
            <a:ext cx="1782023" cy="19440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28800" y="3886200"/>
            <a:ext cx="99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1. Так як з’єднання з БД нам буде потрібно досить часто і не в одному місті, я хочу створити його в окремому модулі і потім імпортувати за потреби.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28800" y="4380087"/>
            <a:ext cx="999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2. Нам необхідно створити таблицю для нашої БД. Для цього ми напишемо окремий </a:t>
            </a:r>
            <a:r>
              <a:rPr lang="uk-UA" sz="1400" dirty="0" err="1" smtClean="0"/>
              <a:t>скрипт</a:t>
            </a:r>
            <a:r>
              <a:rPr lang="uk-UA" sz="1400" dirty="0" smtClean="0"/>
              <a:t> який імпортує з’єднання і використає його для створення таблиці.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05000" y="4873823"/>
            <a:ext cx="992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3. Далі ми </a:t>
            </a:r>
            <a:r>
              <a:rPr lang="uk-UA" sz="1400" dirty="0" err="1" smtClean="0"/>
              <a:t>внесемо</a:t>
            </a:r>
            <a:r>
              <a:rPr lang="uk-UA" sz="1400" dirty="0" smtClean="0"/>
              <a:t> зміни в коді нашого </a:t>
            </a:r>
            <a:r>
              <a:rPr lang="uk-UA" sz="1400" dirty="0" err="1" smtClean="0"/>
              <a:t>ехо</a:t>
            </a:r>
            <a:r>
              <a:rPr lang="uk-UA" sz="1400" dirty="0" smtClean="0"/>
              <a:t>-бота, які реалізують розроблену нами логіку роботи.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55498"/>
            <a:ext cx="1074008" cy="13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3019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95401"/>
            <a:ext cx="3425559" cy="4852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1751686"/>
            <a:ext cx="6553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 smtClean="0"/>
              <a:t>Створюємо з’єднання з БД</a:t>
            </a:r>
            <a:r>
              <a:rPr lang="en-US" sz="1400" b="1" dirty="0"/>
              <a:t> </a:t>
            </a:r>
            <a:r>
              <a:rPr lang="en-US" sz="1400" b="1" dirty="0" smtClean="0"/>
              <a:t>(</a:t>
            </a:r>
            <a:r>
              <a:rPr lang="uk-UA" sz="1400" b="1" dirty="0" err="1" smtClean="0"/>
              <a:t>скрипт</a:t>
            </a:r>
            <a:r>
              <a:rPr lang="uk-UA" sz="1400" b="1" dirty="0" smtClean="0"/>
              <a:t> </a:t>
            </a:r>
            <a:r>
              <a:rPr lang="en-US" sz="1400" b="1" dirty="0" smtClean="0"/>
              <a:t>connection.py).</a:t>
            </a:r>
            <a:endParaRPr lang="ru-RU" sz="1400" b="1" dirty="0" smtClean="0"/>
          </a:p>
          <a:p>
            <a:endParaRPr lang="ru-RU" sz="1400" dirty="0"/>
          </a:p>
          <a:p>
            <a:r>
              <a:rPr lang="ru-RU" sz="1400" dirty="0" smtClean="0"/>
              <a:t>Кроки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Імпортували все необхідне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За допомогою модуля </a:t>
            </a:r>
            <a:r>
              <a:rPr lang="en-US" sz="1400" dirty="0" err="1" smtClean="0"/>
              <a:t>os</a:t>
            </a:r>
            <a:r>
              <a:rPr lang="en-US" sz="1400" dirty="0" smtClean="0"/>
              <a:t> </a:t>
            </a:r>
            <a:r>
              <a:rPr lang="uk-UA" sz="1400" dirty="0" err="1" smtClean="0"/>
              <a:t>прочиталі</a:t>
            </a:r>
            <a:r>
              <a:rPr lang="uk-UA" sz="1400" dirty="0" smtClean="0"/>
              <a:t> всі необхідні нам для підключення до БД параметри із змінних середовища. Пам’ятаєте ми в файлі </a:t>
            </a:r>
            <a:r>
              <a:rPr lang="en-US" sz="1400" dirty="0" err="1" smtClean="0"/>
              <a:t>docker-compose.yaml</a:t>
            </a:r>
            <a:r>
              <a:rPr lang="en-US" sz="1400" dirty="0" smtClean="0"/>
              <a:t> </a:t>
            </a:r>
            <a:r>
              <a:rPr lang="uk-UA" sz="1400" dirty="0" smtClean="0"/>
              <a:t>коли описували сервіс </a:t>
            </a:r>
            <a:r>
              <a:rPr lang="en-US" sz="1400" dirty="0" err="1" smtClean="0"/>
              <a:t>lesson_bot</a:t>
            </a:r>
            <a:r>
              <a:rPr lang="uk-UA" sz="1400" dirty="0" smtClean="0"/>
              <a:t> задали значення для змінних оточення</a:t>
            </a:r>
            <a:r>
              <a:rPr lang="en-US" sz="1400" dirty="0" smtClean="0"/>
              <a:t>? </a:t>
            </a:r>
            <a:r>
              <a:rPr lang="uk-UA" sz="1400" dirty="0" smtClean="0"/>
              <a:t>Нарешті ми дочекалися їх використання)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uk-UA" sz="1200" dirty="0" smtClean="0"/>
              <a:t>Звертаю Вашу увагу, що передача так параметрів в контейнер допустима якщо образ контейнера не буде в загальному доступі, але не є найкращім варіантом з точки зору безпеки. Необхідно використовувати </a:t>
            </a:r>
            <a:r>
              <a:rPr lang="en-US" sz="1200" dirty="0" err="1" smtClean="0">
                <a:hlinkClick r:id="rId4"/>
              </a:rPr>
              <a:t>docker</a:t>
            </a:r>
            <a:r>
              <a:rPr lang="en-US" sz="1200" dirty="0" smtClean="0">
                <a:hlinkClick r:id="rId4"/>
              </a:rPr>
              <a:t> secrets</a:t>
            </a:r>
            <a:r>
              <a:rPr lang="en-US" sz="1200" dirty="0" smtClean="0"/>
              <a:t>. </a:t>
            </a:r>
            <a:r>
              <a:rPr lang="uk-UA" sz="1200" dirty="0" smtClean="0"/>
              <a:t>Але на етапі навчання – це допустимо. Більше того – ви досить часто будете зустрічати саме такий (або близькі за суттю) методи передачі параметрів.</a:t>
            </a:r>
          </a:p>
          <a:p>
            <a:pPr marL="171450" indent="-171450">
              <a:buFontTx/>
              <a:buChar char="-"/>
            </a:pPr>
            <a:r>
              <a:rPr lang="uk-UA" sz="1200" dirty="0" smtClean="0"/>
              <a:t>Визначили функцію, яка за замовченням приймає параметри прочитані із змінних оточення і створює об’єкт </a:t>
            </a:r>
            <a:r>
              <a:rPr lang="en-US" sz="1200" dirty="0" smtClean="0"/>
              <a:t>psycopg2.connect (</a:t>
            </a:r>
            <a:r>
              <a:rPr lang="uk-UA" sz="1200" dirty="0" smtClean="0">
                <a:hlinkClick r:id="rId5"/>
              </a:rPr>
              <a:t>документація тут</a:t>
            </a:r>
            <a:r>
              <a:rPr lang="en-US" sz="1200" dirty="0" smtClean="0"/>
              <a:t>)</a:t>
            </a:r>
            <a:r>
              <a:rPr lang="uk-UA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uk-UA" sz="1200" dirty="0" smtClean="0"/>
              <a:t>Далі ми створюємо об’єкт з’єднання, </a:t>
            </a:r>
            <a:r>
              <a:rPr lang="uk-UA" sz="1200" dirty="0" err="1" smtClean="0"/>
              <a:t>визиваючі</a:t>
            </a:r>
            <a:r>
              <a:rPr lang="uk-UA" sz="1200" dirty="0" smtClean="0"/>
              <a:t> цю функцію.</a:t>
            </a:r>
          </a:p>
          <a:p>
            <a:endParaRPr lang="uk-UA" sz="1200" dirty="0"/>
          </a:p>
          <a:p>
            <a:r>
              <a:rPr lang="uk-UA" sz="1200" dirty="0" smtClean="0"/>
              <a:t>Саме цей об’єкт ми і будемо імпортувати за потреби в наступних модулях.</a:t>
            </a:r>
            <a:endParaRPr lang="ru-RU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6708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404838"/>
            <a:ext cx="737236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b="1" dirty="0" smtClean="0"/>
              <a:t>Пишемо </a:t>
            </a:r>
            <a:r>
              <a:rPr lang="uk-UA" sz="1400" b="1" dirty="0" err="1" smtClean="0"/>
              <a:t>скрипт</a:t>
            </a:r>
            <a:r>
              <a:rPr lang="uk-UA" sz="1400" b="1" dirty="0" smtClean="0"/>
              <a:t> для створення таблиці в БД (</a:t>
            </a:r>
            <a:r>
              <a:rPr lang="uk-UA" sz="1400" b="1" dirty="0" err="1" smtClean="0"/>
              <a:t>скрипт</a:t>
            </a:r>
            <a:r>
              <a:rPr lang="uk-UA" sz="1400" b="1" dirty="0" smtClean="0"/>
              <a:t> </a:t>
            </a:r>
            <a:r>
              <a:rPr lang="en-US" sz="1400" b="1" dirty="0" smtClean="0"/>
              <a:t>create_table.py</a:t>
            </a:r>
            <a:r>
              <a:rPr lang="uk-UA" sz="1400" b="1" dirty="0" smtClean="0"/>
              <a:t>)</a:t>
            </a:r>
            <a:r>
              <a:rPr lang="ru-RU" sz="1400" dirty="0" smtClean="0"/>
              <a:t>.</a:t>
            </a:r>
          </a:p>
          <a:p>
            <a:endParaRPr lang="ru-RU" sz="1400" dirty="0"/>
          </a:p>
          <a:p>
            <a:r>
              <a:rPr lang="ru-RU" sz="1400" dirty="0" smtClean="0"/>
              <a:t>Кроки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Імпортували все необхідне. Імпортували з’єднання, створене на попередньому кроці.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Створили функцію, яка приймає рядок </a:t>
            </a:r>
            <a:r>
              <a:rPr lang="en-US" sz="1400" dirty="0" smtClean="0"/>
              <a:t>query – </a:t>
            </a:r>
            <a:r>
              <a:rPr lang="uk-UA" sz="1400" dirty="0" smtClean="0"/>
              <a:t>який повинен бути </a:t>
            </a:r>
            <a:r>
              <a:rPr lang="ru-RU" sz="1400" dirty="0" smtClean="0"/>
              <a:t>рядком </a:t>
            </a:r>
            <a:r>
              <a:rPr lang="uk-UA" sz="1400" dirty="0" smtClean="0"/>
              <a:t>необхідного для виконання </a:t>
            </a:r>
            <a:r>
              <a:rPr lang="en-US" sz="1400" dirty="0" smtClean="0"/>
              <a:t>SQL-</a:t>
            </a:r>
            <a:r>
              <a:rPr lang="uk-UA" sz="1400" dirty="0" smtClean="0"/>
              <a:t>запиту</a:t>
            </a:r>
            <a:r>
              <a:rPr lang="en-US" sz="1400" dirty="0" smtClean="0"/>
              <a:t> </a:t>
            </a:r>
            <a:r>
              <a:rPr lang="uk-UA" sz="1400" dirty="0" smtClean="0"/>
              <a:t>і об’єкт з’єднання з БД. Структура функції дуже схожа на те, що ми з вами робили при вивченні модуля </a:t>
            </a:r>
            <a:r>
              <a:rPr lang="en-US" sz="1400" dirty="0" smtClean="0"/>
              <a:t>sqlite3 </a:t>
            </a:r>
            <a:r>
              <a:rPr lang="uk-UA" sz="1400" dirty="0" smtClean="0"/>
              <a:t>і роботи з </a:t>
            </a:r>
            <a:r>
              <a:rPr lang="en-US" sz="1400" dirty="0" smtClean="0"/>
              <a:t>SQLite.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uk-UA" sz="1400" dirty="0" err="1" smtClean="0"/>
              <a:t>Стоврюємо</a:t>
            </a:r>
            <a:r>
              <a:rPr lang="uk-UA" sz="1400" dirty="0" smtClean="0"/>
              <a:t> </a:t>
            </a:r>
            <a:r>
              <a:rPr lang="en-US" sz="1400" dirty="0" smtClean="0"/>
              <a:t>SQL-</a:t>
            </a:r>
            <a:r>
              <a:rPr lang="uk-UA" sz="1400" dirty="0" smtClean="0"/>
              <a:t>запит на створення необхідної для нас таблиці. Тут синтаксис трохи відрізняється від бази даних </a:t>
            </a:r>
            <a:r>
              <a:rPr lang="en-US" sz="1400" dirty="0" smtClean="0"/>
              <a:t>SQLite. </a:t>
            </a:r>
            <a:r>
              <a:rPr lang="uk-UA" sz="1400" dirty="0" smtClean="0"/>
              <a:t>При описі атрибута </a:t>
            </a:r>
            <a:r>
              <a:rPr lang="en-US" sz="1400" dirty="0" smtClean="0"/>
              <a:t>id </a:t>
            </a:r>
            <a:r>
              <a:rPr lang="uk-UA" sz="1400" dirty="0" smtClean="0"/>
              <a:t>ми використовуємо інструкцію</a:t>
            </a:r>
            <a:r>
              <a:rPr lang="en-US" sz="1400" dirty="0" smtClean="0"/>
              <a:t> </a:t>
            </a:r>
            <a:r>
              <a:rPr lang="uk-UA" sz="1400" dirty="0" err="1" smtClean="0"/>
              <a:t>типа</a:t>
            </a:r>
            <a:r>
              <a:rPr lang="uk-UA" sz="1400" dirty="0" smtClean="0"/>
              <a:t> даних </a:t>
            </a:r>
            <a:r>
              <a:rPr lang="en-US" sz="1400" dirty="0" smtClean="0">
                <a:hlinkClick r:id="rId3"/>
              </a:rPr>
              <a:t>SERIAL</a:t>
            </a:r>
            <a:r>
              <a:rPr lang="en-US" sz="1400" dirty="0" smtClean="0"/>
              <a:t> (</a:t>
            </a:r>
            <a:r>
              <a:rPr lang="uk-UA" sz="1400" dirty="0" smtClean="0"/>
              <a:t>це аналог інструкції </a:t>
            </a:r>
            <a:r>
              <a:rPr lang="en-US" sz="1400" dirty="0" smtClean="0"/>
              <a:t>AUTOINCREMENT </a:t>
            </a:r>
            <a:r>
              <a:rPr lang="uk-UA" sz="1400" dirty="0" smtClean="0"/>
              <a:t>для роботи з </a:t>
            </a:r>
            <a:r>
              <a:rPr lang="en-US" sz="1400" dirty="0" smtClean="0"/>
              <a:t>SQLite). </a:t>
            </a:r>
            <a:r>
              <a:rPr lang="uk-UA" sz="1400" dirty="0" smtClean="0"/>
              <a:t>Це дає нам можливість не передавати цей параметр, а БД створить його для нових записів сама, це будуть цілі числа і вони будуть унікальними.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uk-UA" sz="1400" dirty="0" smtClean="0"/>
              <a:t>Інструкція </a:t>
            </a:r>
            <a:r>
              <a:rPr lang="uk-UA" sz="1400" dirty="0" err="1" smtClean="0"/>
              <a:t>типв</a:t>
            </a:r>
            <a:r>
              <a:rPr lang="uk-UA" sz="1400" dirty="0" smtClean="0"/>
              <a:t> даних </a:t>
            </a:r>
            <a:r>
              <a:rPr lang="en-US" sz="1400" dirty="0" smtClean="0">
                <a:hlinkClick r:id="rId4"/>
              </a:rPr>
              <a:t>TIMESTAMP WITH TIME ZONE </a:t>
            </a:r>
            <a:r>
              <a:rPr lang="en-US" sz="1400" dirty="0" smtClean="0"/>
              <a:t>– </a:t>
            </a:r>
            <a:r>
              <a:rPr lang="uk-UA" sz="1400" dirty="0" smtClean="0"/>
              <a:t>визначає один з типів даних для опису часу. </a:t>
            </a:r>
            <a:r>
              <a:rPr lang="uk-UA" sz="1400" dirty="0" err="1" smtClean="0"/>
              <a:t>Доречі</a:t>
            </a:r>
            <a:r>
              <a:rPr lang="uk-UA" sz="1400" dirty="0" smtClean="0"/>
              <a:t> –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</a:t>
            </a:r>
            <a:r>
              <a:rPr lang="uk-UA" sz="1400" dirty="0" smtClean="0"/>
              <a:t>має значно більше описаних типів даних для атрибутів, ніж </a:t>
            </a:r>
            <a:r>
              <a:rPr lang="en-US" sz="1400" dirty="0" smtClean="0"/>
              <a:t>SQLite.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Потім ми визиваємо раніше створену функцію і передаєм їй наш рядок для створення таблиці.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1465798"/>
            <a:ext cx="3459780" cy="438569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152400" y="5105400"/>
            <a:ext cx="77724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2400" y="5181600"/>
            <a:ext cx="7677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Так як ми змінили код, нам необхідно </a:t>
            </a:r>
            <a:r>
              <a:rPr lang="uk-UA" sz="1400" dirty="0" err="1" smtClean="0"/>
              <a:t>перестворити</a:t>
            </a:r>
            <a:r>
              <a:rPr lang="uk-UA" sz="1400" dirty="0" smtClean="0"/>
              <a:t> образи і заново</a:t>
            </a:r>
            <a:r>
              <a:rPr lang="en-US" sz="1400" dirty="0" smtClean="0"/>
              <a:t> </a:t>
            </a:r>
            <a:r>
              <a:rPr lang="uk-UA" sz="1400" dirty="0" smtClean="0"/>
              <a:t>запустити. А потім для створення таблиці запустити на виконання в сервісі </a:t>
            </a:r>
            <a:r>
              <a:rPr lang="en-US" sz="1400" dirty="0" err="1" smtClean="0"/>
              <a:t>lesson_bot</a:t>
            </a:r>
            <a:r>
              <a:rPr lang="en-US" sz="1400" dirty="0" smtClean="0"/>
              <a:t> </a:t>
            </a:r>
            <a:r>
              <a:rPr lang="uk-UA" sz="1400" dirty="0" err="1" smtClean="0"/>
              <a:t>скрипт</a:t>
            </a:r>
            <a:r>
              <a:rPr lang="uk-UA" sz="1400" dirty="0" smtClean="0"/>
              <a:t> </a:t>
            </a:r>
            <a:r>
              <a:rPr lang="en-US" sz="1400" dirty="0" smtClean="0"/>
              <a:t>create_table.py</a:t>
            </a:r>
          </a:p>
          <a:p>
            <a:r>
              <a:rPr lang="uk-UA" sz="1400" dirty="0" smtClean="0"/>
              <a:t>Звертаю вашу увагу, що для зупинки контейнерів які </a:t>
            </a:r>
            <a:r>
              <a:rPr lang="uk-UA" sz="1400" dirty="0" err="1" smtClean="0"/>
              <a:t>запускадись</a:t>
            </a:r>
            <a:r>
              <a:rPr lang="uk-UA" sz="1400" dirty="0" smtClean="0"/>
              <a:t> в профілі </a:t>
            </a:r>
            <a:r>
              <a:rPr lang="en-US" sz="1400" dirty="0" smtClean="0"/>
              <a:t>dev </a:t>
            </a:r>
            <a:r>
              <a:rPr lang="uk-UA" sz="1400" dirty="0" smtClean="0"/>
              <a:t>(якщо ви йшли точно за презентацією – сервіси зараз запущені)</a:t>
            </a:r>
            <a:r>
              <a:rPr lang="en-US" sz="1400" dirty="0" smtClean="0"/>
              <a:t> </a:t>
            </a:r>
            <a:r>
              <a:rPr lang="uk-UA" sz="1400" dirty="0" smtClean="0"/>
              <a:t>команду зупинки необхідно вводити з урахуванням профіля</a:t>
            </a:r>
            <a:r>
              <a:rPr lang="en-US" sz="1400" dirty="0"/>
              <a:t>: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82" y="6080524"/>
            <a:ext cx="3124200" cy="1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960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8"/>
            <a:ext cx="4114800" cy="6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Що буде робити наш проект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endParaRPr lang="en-US" sz="2800" b="1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3" name="Прямая соединительная линия 2"/>
          <p:cNvCxnSpPr/>
          <p:nvPr/>
        </p:nvCxnSpPr>
        <p:spPr>
          <a:xfrm>
            <a:off x="152400" y="47244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0800" y="5061396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Наш проект буде абсолютно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схематичним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–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він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нам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потрібен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лише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для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демонстрації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використання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технології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і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принципів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роботи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з нею. Але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він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може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бути в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майбутньому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розширений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Вами за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бажанням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до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системи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з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більш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корисним</a:t>
            </a:r>
            <a:r>
              <a:rPr lang="ru-RU" b="1" dirty="0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 </a:t>
            </a:r>
            <a:r>
              <a:rPr lang="ru-RU" b="1" dirty="0" err="1">
                <a:solidFill>
                  <a:srgbClr val="008000"/>
                </a:solidFill>
                <a:latin typeface="+mj-lt"/>
                <a:cs typeface="Segoe UI Light" panose="020B0502040204020203" pitchFamily="34" charset="0"/>
              </a:rPr>
              <a:t>функціоналом</a:t>
            </a:r>
            <a:r>
              <a:rPr lang="ru-RU" b="1" dirty="0">
                <a:solidFill>
                  <a:srgbClr val="008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533400" y="1905000"/>
            <a:ext cx="11296636" cy="259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Ми 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напишемо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базовий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ru-RU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ехо</a:t>
            </a:r>
            <a:r>
              <a:rPr lang="ru-RU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-бот для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Telegram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. Далі ми </a:t>
            </a:r>
            <a:r>
              <a:rPr lang="uk-UA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додамо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функціонал при якому наш бот буде зберігати в БД для кожного звернення користувачів деякі атрибути користувача, а також дату і час відправки повідомлення.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Для створення телеграм-бота використаємо пакет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aiogram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,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працювати з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PostgreSQL </a:t>
            </a: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будемо з використанням пакету </a:t>
            </a:r>
            <a:r>
              <a:rPr lang="en-US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psycopg2.</a:t>
            </a:r>
            <a:endParaRPr lang="uk-UA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r>
              <a:rPr lang="uk-UA" sz="1600" b="1" dirty="0" smtClean="0">
                <a:solidFill>
                  <a:srgbClr val="008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Все це буде розгорнуто в контейнерах (окремо проект, окремо БД) і організована взаємодія між контейнерами.</a:t>
            </a:r>
            <a:endParaRPr lang="ru-RU" sz="1600" b="1" dirty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92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створюємо БД і необхідні таблиці.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9200"/>
            <a:ext cx="1112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err="1" smtClean="0"/>
              <a:t>Створюємо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таблицю</a:t>
            </a:r>
            <a:r>
              <a:rPr lang="ru-RU" sz="1400" b="1" dirty="0" smtClean="0"/>
              <a:t>.</a:t>
            </a:r>
          </a:p>
          <a:p>
            <a:r>
              <a:rPr lang="ru-RU" sz="1400" dirty="0" smtClean="0"/>
              <a:t>Кроки</a:t>
            </a:r>
            <a:r>
              <a:rPr lang="en-US" sz="1400" dirty="0" smtClean="0"/>
              <a:t>: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uk-UA" sz="1400" dirty="0" err="1" smtClean="0"/>
              <a:t>Перествороємо</a:t>
            </a:r>
            <a:r>
              <a:rPr lang="uk-UA" sz="1400" dirty="0" smtClean="0"/>
              <a:t> образи і стартуємо наші сервіси</a:t>
            </a:r>
            <a:r>
              <a:rPr lang="en-US" sz="1400" dirty="0" smtClean="0"/>
              <a:t>:</a:t>
            </a:r>
          </a:p>
          <a:p>
            <a:r>
              <a:rPr lang="en-US" sz="1400" dirty="0"/>
              <a:t>	</a:t>
            </a:r>
            <a:r>
              <a:rPr lang="uk-UA" sz="1400" dirty="0" smtClean="0"/>
              <a:t>робимо це в профілі </a:t>
            </a:r>
            <a:r>
              <a:rPr lang="en-US" sz="1400" dirty="0" smtClean="0"/>
              <a:t>dev – </a:t>
            </a:r>
            <a:r>
              <a:rPr lang="uk-UA" sz="1400" dirty="0" smtClean="0"/>
              <a:t>нам знадобиться </a:t>
            </a:r>
            <a:r>
              <a:rPr lang="en-US" sz="1400" dirty="0" err="1" smtClean="0"/>
              <a:t>pgAdmin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uk-UA" sz="1400" dirty="0" smtClean="0"/>
              <a:t>Підключаємо </a:t>
            </a:r>
            <a:r>
              <a:rPr lang="en-US" sz="1400" dirty="0" err="1" smtClean="0"/>
              <a:t>pgAdmin</a:t>
            </a:r>
            <a:r>
              <a:rPr lang="en-US" sz="1400" dirty="0" smtClean="0"/>
              <a:t> (</a:t>
            </a:r>
            <a:r>
              <a:rPr lang="uk-UA" sz="1400" dirty="0" smtClean="0"/>
              <a:t>він запущений, дивимось браузером </a:t>
            </a:r>
            <a:r>
              <a:rPr lang="en-US" sz="1400" dirty="0" smtClean="0"/>
              <a:t>localhost:5050, </a:t>
            </a:r>
            <a:r>
              <a:rPr lang="uk-UA" sz="1400" dirty="0" smtClean="0"/>
              <a:t>вводимо логін і пароль</a:t>
            </a:r>
            <a:r>
              <a:rPr lang="en-US" sz="1400" dirty="0" smtClean="0"/>
              <a:t>)</a:t>
            </a:r>
            <a:r>
              <a:rPr lang="uk-UA" sz="1400" dirty="0" smtClean="0"/>
              <a:t>. Пропоную відкрити нашу</a:t>
            </a:r>
            <a:r>
              <a:rPr lang="en-US" sz="1400" dirty="0" smtClean="0"/>
              <a:t> </a:t>
            </a:r>
            <a:r>
              <a:rPr lang="uk-UA" sz="1400" dirty="0" smtClean="0"/>
              <a:t>БД</a:t>
            </a:r>
            <a:r>
              <a:rPr lang="en-US" sz="1400" dirty="0" smtClean="0"/>
              <a:t> (</a:t>
            </a:r>
            <a:r>
              <a:rPr lang="uk-UA" sz="1400" dirty="0" smtClean="0"/>
              <a:t>якщо ви не поставили відмітку раніше «</a:t>
            </a:r>
            <a:r>
              <a:rPr lang="uk-UA" sz="1400" dirty="0" err="1" smtClean="0"/>
              <a:t>зберігти</a:t>
            </a:r>
            <a:r>
              <a:rPr lang="uk-UA" sz="1400" dirty="0" smtClean="0"/>
              <a:t> пароль», то у вас спитають пароль для користувача. Нагадаю - </a:t>
            </a:r>
            <a:r>
              <a:rPr lang="en-US" sz="1400" dirty="0" err="1" smtClean="0"/>
              <a:t>postgres</a:t>
            </a:r>
            <a:r>
              <a:rPr lang="en-US" sz="1400" dirty="0" smtClean="0"/>
              <a:t>). </a:t>
            </a:r>
            <a:r>
              <a:rPr lang="uk-UA" sz="1400" dirty="0" smtClean="0"/>
              <a:t>Якщо ви відкриєте</a:t>
            </a:r>
            <a:r>
              <a:rPr lang="en-US" sz="1400" dirty="0" smtClean="0"/>
              <a:t>: Servers -&gt; </a:t>
            </a:r>
            <a:r>
              <a:rPr lang="en-US" sz="1400" dirty="0" err="1" smtClean="0"/>
              <a:t>lesson_bot_db</a:t>
            </a:r>
            <a:r>
              <a:rPr lang="en-US" sz="1400" dirty="0" smtClean="0"/>
              <a:t> (</a:t>
            </a:r>
            <a:r>
              <a:rPr lang="uk-UA" sz="1400" dirty="0" smtClean="0"/>
              <a:t>в моєму випадку</a:t>
            </a:r>
            <a:r>
              <a:rPr lang="en-US" sz="1400" dirty="0" smtClean="0"/>
              <a:t>)</a:t>
            </a:r>
            <a:r>
              <a:rPr lang="uk-UA" sz="1400" dirty="0" smtClean="0"/>
              <a:t> -</a:t>
            </a:r>
            <a:r>
              <a:rPr lang="en-US" sz="1400" dirty="0" smtClean="0"/>
              <a:t>&gt; Databases -&gt; </a:t>
            </a:r>
            <a:r>
              <a:rPr lang="en-US" sz="1400" dirty="0" err="1" smtClean="0"/>
              <a:t>dbbot</a:t>
            </a:r>
            <a:r>
              <a:rPr lang="en-US" sz="1400" dirty="0" smtClean="0"/>
              <a:t> -&gt; Schemas -&gt; public -&gt; Tables ---- </a:t>
            </a:r>
            <a:r>
              <a:rPr lang="uk-UA" sz="1400" dirty="0" smtClean="0"/>
              <a:t>то ви побачите що там ще нічого </a:t>
            </a:r>
            <a:r>
              <a:rPr lang="uk-UA" sz="1400" dirty="0" err="1" smtClean="0"/>
              <a:t>гнемає</a:t>
            </a:r>
            <a:endParaRPr lang="uk-UA" sz="1400" dirty="0" smtClean="0"/>
          </a:p>
          <a:p>
            <a:pPr marL="285750" indent="-285750">
              <a:buFontTx/>
              <a:buChar char="-"/>
            </a:pPr>
            <a:r>
              <a:rPr lang="uk-UA" sz="1400" dirty="0" smtClean="0"/>
              <a:t>Запускаємо наш </a:t>
            </a:r>
            <a:r>
              <a:rPr lang="uk-UA" sz="1400" dirty="0" err="1" smtClean="0"/>
              <a:t>скр</a:t>
            </a:r>
            <a:r>
              <a:rPr lang="uk-UA" sz="1400" dirty="0" err="1"/>
              <a:t>и</a:t>
            </a:r>
            <a:r>
              <a:rPr lang="uk-UA" sz="1400" dirty="0" err="1" smtClean="0"/>
              <a:t>пт</a:t>
            </a:r>
            <a:r>
              <a:rPr lang="uk-UA" sz="1400" dirty="0" smtClean="0"/>
              <a:t> в сервісі </a:t>
            </a:r>
            <a:r>
              <a:rPr lang="en-US" sz="1400" dirty="0" err="1" smtClean="0"/>
              <a:t>lesson_bot</a:t>
            </a:r>
            <a:r>
              <a:rPr lang="en-US" sz="1400" dirty="0" smtClean="0"/>
              <a:t>:</a:t>
            </a:r>
            <a:r>
              <a:rPr lang="uk-UA" sz="1400" dirty="0" smtClean="0"/>
              <a:t> </a:t>
            </a:r>
            <a:endParaRPr lang="en-US" sz="1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27" y="2104716"/>
            <a:ext cx="3286187" cy="2252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756744"/>
            <a:ext cx="5791200" cy="2085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345934"/>
            <a:ext cx="3288315" cy="5372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2714" y="3026181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Після відповідного виводу в консоль</a:t>
            </a:r>
            <a:endParaRPr lang="en-US" sz="1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" y="3026181"/>
            <a:ext cx="6137910" cy="27728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00800" y="3806013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т</a:t>
            </a:r>
            <a:r>
              <a:rPr lang="uk-UA" sz="1400" dirty="0" smtClean="0"/>
              <a:t>аблиця повинна з’явитись.</a:t>
            </a:r>
          </a:p>
          <a:p>
            <a:endParaRPr lang="uk-UA" sz="1400" dirty="0"/>
          </a:p>
          <a:p>
            <a:r>
              <a:rPr lang="uk-UA" sz="1400" dirty="0" smtClean="0"/>
              <a:t>Якщо зробити вибірку (</a:t>
            </a:r>
            <a:r>
              <a:rPr lang="uk-UA" sz="1400" dirty="0" err="1" smtClean="0"/>
              <a:t>нажміть</a:t>
            </a:r>
            <a:r>
              <a:rPr lang="uk-UA" sz="1400" dirty="0" smtClean="0"/>
              <a:t> тут, з’явиться поле для вводу </a:t>
            </a:r>
            <a:r>
              <a:rPr lang="en-US" sz="1400" dirty="0" smtClean="0"/>
              <a:t>SQL-</a:t>
            </a:r>
            <a:r>
              <a:rPr lang="uk-UA" sz="1400" dirty="0" smtClean="0"/>
              <a:t>запитів) – вона буде пустою.</a:t>
            </a:r>
            <a:endParaRPr lang="en-US" sz="1400" dirty="0"/>
          </a:p>
        </p:txBody>
      </p:sp>
      <p:sp>
        <p:nvSpPr>
          <p:cNvPr id="15" name="Правая фигурная скобка 14"/>
          <p:cNvSpPr/>
          <p:nvPr/>
        </p:nvSpPr>
        <p:spPr>
          <a:xfrm>
            <a:off x="1219200" y="4114800"/>
            <a:ext cx="30480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олилиния 16"/>
          <p:cNvSpPr/>
          <p:nvPr/>
        </p:nvSpPr>
        <p:spPr>
          <a:xfrm>
            <a:off x="1508760" y="3653468"/>
            <a:ext cx="7094222" cy="804232"/>
          </a:xfrm>
          <a:custGeom>
            <a:avLst/>
            <a:gdLst>
              <a:gd name="connsiteX0" fmla="*/ 0 w 7094222"/>
              <a:gd name="connsiteY0" fmla="*/ 804232 h 804232"/>
              <a:gd name="connsiteX1" fmla="*/ 1962150 w 7094222"/>
              <a:gd name="connsiteY1" fmla="*/ 442282 h 804232"/>
              <a:gd name="connsiteX2" fmla="*/ 5524500 w 7094222"/>
              <a:gd name="connsiteY2" fmla="*/ 49852 h 804232"/>
              <a:gd name="connsiteX3" fmla="*/ 6964680 w 7094222"/>
              <a:gd name="connsiteY3" fmla="*/ 26992 h 804232"/>
              <a:gd name="connsiteX4" fmla="*/ 7025640 w 7094222"/>
              <a:gd name="connsiteY4" fmla="*/ 247972 h 804232"/>
              <a:gd name="connsiteX5" fmla="*/ 7025640 w 7094222"/>
              <a:gd name="connsiteY5" fmla="*/ 244162 h 80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4222" h="804232">
                <a:moveTo>
                  <a:pt x="0" y="804232"/>
                </a:moveTo>
                <a:cubicBezTo>
                  <a:pt x="520700" y="686122"/>
                  <a:pt x="1041400" y="568012"/>
                  <a:pt x="1962150" y="442282"/>
                </a:cubicBezTo>
                <a:cubicBezTo>
                  <a:pt x="2882900" y="316552"/>
                  <a:pt x="4690745" y="119067"/>
                  <a:pt x="5524500" y="49852"/>
                </a:cubicBezTo>
                <a:cubicBezTo>
                  <a:pt x="6358255" y="-19363"/>
                  <a:pt x="6714490" y="-6028"/>
                  <a:pt x="6964680" y="26992"/>
                </a:cubicBezTo>
                <a:cubicBezTo>
                  <a:pt x="7214870" y="60012"/>
                  <a:pt x="7025640" y="247972"/>
                  <a:pt x="7025640" y="247972"/>
                </a:cubicBezTo>
                <a:cubicBezTo>
                  <a:pt x="7035800" y="284167"/>
                  <a:pt x="7030720" y="264164"/>
                  <a:pt x="7025640" y="244162"/>
                </a:cubicBezTo>
              </a:path>
            </a:pathLst>
          </a:custGeom>
          <a:noFill/>
          <a:ln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Полилиния 18"/>
          <p:cNvSpPr/>
          <p:nvPr/>
        </p:nvSpPr>
        <p:spPr>
          <a:xfrm>
            <a:off x="1093470" y="3345180"/>
            <a:ext cx="7966710" cy="1051560"/>
          </a:xfrm>
          <a:custGeom>
            <a:avLst/>
            <a:gdLst>
              <a:gd name="connsiteX0" fmla="*/ 7966710 w 7966710"/>
              <a:gd name="connsiteY0" fmla="*/ 1051560 h 1051560"/>
              <a:gd name="connsiteX1" fmla="*/ 0 w 7966710"/>
              <a:gd name="connsiteY1" fmla="*/ 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66710" h="1051560">
                <a:moveTo>
                  <a:pt x="7966710" y="1051560"/>
                </a:moveTo>
                <a:lnTo>
                  <a:pt x="0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олилиния 21"/>
          <p:cNvSpPr/>
          <p:nvPr/>
        </p:nvSpPr>
        <p:spPr>
          <a:xfrm>
            <a:off x="2217420" y="4034790"/>
            <a:ext cx="4865370" cy="754521"/>
          </a:xfrm>
          <a:custGeom>
            <a:avLst/>
            <a:gdLst>
              <a:gd name="connsiteX0" fmla="*/ 4865370 w 4865370"/>
              <a:gd name="connsiteY0" fmla="*/ 640080 h 754521"/>
              <a:gd name="connsiteX1" fmla="*/ 3425190 w 4865370"/>
              <a:gd name="connsiteY1" fmla="*/ 704850 h 754521"/>
              <a:gd name="connsiteX2" fmla="*/ 0 w 4865370"/>
              <a:gd name="connsiteY2" fmla="*/ 0 h 7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5370" h="754521">
                <a:moveTo>
                  <a:pt x="4865370" y="640080"/>
                </a:moveTo>
                <a:cubicBezTo>
                  <a:pt x="4550727" y="725805"/>
                  <a:pt x="4236085" y="811530"/>
                  <a:pt x="3425190" y="704850"/>
                </a:cubicBezTo>
                <a:cubicBezTo>
                  <a:pt x="2614295" y="598170"/>
                  <a:pt x="1307147" y="299085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олилиния 22"/>
          <p:cNvSpPr/>
          <p:nvPr/>
        </p:nvSpPr>
        <p:spPr>
          <a:xfrm>
            <a:off x="2865120" y="4663440"/>
            <a:ext cx="6366510" cy="678180"/>
          </a:xfrm>
          <a:custGeom>
            <a:avLst/>
            <a:gdLst>
              <a:gd name="connsiteX0" fmla="*/ 6366510 w 6366510"/>
              <a:gd name="connsiteY0" fmla="*/ 0 h 678180"/>
              <a:gd name="connsiteX1" fmla="*/ 4518660 w 6366510"/>
              <a:gd name="connsiteY1" fmla="*/ 548640 h 678180"/>
              <a:gd name="connsiteX2" fmla="*/ 0 w 6366510"/>
              <a:gd name="connsiteY2" fmla="*/ 678180 h 67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6510" h="678180">
                <a:moveTo>
                  <a:pt x="6366510" y="0"/>
                </a:moveTo>
                <a:cubicBezTo>
                  <a:pt x="5973127" y="217805"/>
                  <a:pt x="5579745" y="435610"/>
                  <a:pt x="4518660" y="548640"/>
                </a:cubicBezTo>
                <a:cubicBezTo>
                  <a:pt x="3457575" y="661670"/>
                  <a:pt x="1728787" y="669925"/>
                  <a:pt x="0" y="67818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4908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Практика</a:t>
            </a:r>
            <a:r>
              <a:rPr lang="ru-RU" sz="2800" b="1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PostgreSQL:</a:t>
            </a:r>
            <a:r>
              <a:rPr lang="ru-RU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модифікуємо бот.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9200"/>
            <a:ext cx="553094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err="1" smtClean="0"/>
              <a:t>Модифікуємо</a:t>
            </a:r>
            <a:r>
              <a:rPr lang="ru-RU" sz="1400" b="1" dirty="0" smtClean="0"/>
              <a:t> наш бот для </a:t>
            </a:r>
            <a:r>
              <a:rPr lang="ru-RU" sz="1400" b="1" dirty="0" err="1" smtClean="0"/>
              <a:t>роботи</a:t>
            </a:r>
            <a:r>
              <a:rPr lang="ru-RU" sz="1400" b="1" dirty="0" smtClean="0"/>
              <a:t> з БД (</a:t>
            </a:r>
            <a:r>
              <a:rPr lang="uk-UA" sz="1400" b="1" dirty="0" smtClean="0"/>
              <a:t>файл </a:t>
            </a:r>
            <a:r>
              <a:rPr lang="en-US" sz="1400" b="1" dirty="0" smtClean="0"/>
              <a:t>echobot.py</a:t>
            </a:r>
            <a:r>
              <a:rPr lang="ru-RU" sz="1400" b="1" dirty="0" smtClean="0"/>
              <a:t>).</a:t>
            </a:r>
          </a:p>
          <a:p>
            <a:r>
              <a:rPr lang="uk-UA" sz="1400" dirty="0" smtClean="0"/>
              <a:t>Ми внесли небагато змін, а саме</a:t>
            </a:r>
            <a:r>
              <a:rPr lang="en-US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uk-UA" sz="1400" dirty="0" smtClean="0"/>
              <a:t>Імпортували раніше створену функцію </a:t>
            </a:r>
            <a:r>
              <a:rPr lang="en-US" sz="1400" dirty="0" err="1" smtClean="0"/>
              <a:t>execute_query</a:t>
            </a:r>
            <a:r>
              <a:rPr lang="uk-UA" sz="1400" dirty="0" smtClean="0"/>
              <a:t> для виконання </a:t>
            </a:r>
            <a:r>
              <a:rPr lang="en-US" sz="1400" dirty="0" smtClean="0"/>
              <a:t>SQL</a:t>
            </a:r>
            <a:r>
              <a:rPr lang="uk-UA" sz="1400" dirty="0" smtClean="0"/>
              <a:t>-запитів до нашої </a:t>
            </a:r>
            <a:r>
              <a:rPr lang="ru-RU" sz="1400" dirty="0" smtClean="0"/>
              <a:t>БД </a:t>
            </a:r>
            <a:r>
              <a:rPr lang="uk-UA" sz="1400" dirty="0" smtClean="0"/>
              <a:t>і з вбудованих модулів </a:t>
            </a:r>
            <a:r>
              <a:rPr lang="en-US" sz="1400" dirty="0" err="1" smtClean="0">
                <a:hlinkClick r:id="rId3"/>
              </a:rPr>
              <a:t>zoneinfo</a:t>
            </a:r>
            <a:r>
              <a:rPr lang="en-US" sz="1400" dirty="0" smtClean="0"/>
              <a:t> </a:t>
            </a:r>
            <a:r>
              <a:rPr lang="uk-UA" sz="1400" dirty="0" smtClean="0"/>
              <a:t>і</a:t>
            </a:r>
            <a:r>
              <a:rPr lang="en-US" sz="1400" dirty="0" smtClean="0"/>
              <a:t> </a:t>
            </a:r>
            <a:r>
              <a:rPr lang="en-US" sz="1400" dirty="0" err="1" smtClean="0">
                <a:hlinkClick r:id="rId4"/>
              </a:rPr>
              <a:t>datetime</a:t>
            </a:r>
            <a:r>
              <a:rPr lang="uk-UA" sz="1400" dirty="0" smtClean="0"/>
              <a:t> елементи для роботи з датами (ми ж вирішили вносити в БД запис про час і дату відправлення повідомлення користувачем боту, до того ж з урахуванням </a:t>
            </a:r>
            <a:r>
              <a:rPr lang="uk-UA" sz="1400" dirty="0" err="1" smtClean="0"/>
              <a:t>таймзони</a:t>
            </a:r>
            <a:r>
              <a:rPr lang="uk-UA" sz="1400" dirty="0" smtClean="0"/>
              <a:t>).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uk-UA" sz="1400" dirty="0" smtClean="0"/>
              <a:t>В наші </a:t>
            </a:r>
            <a:r>
              <a:rPr lang="uk-UA" sz="1400" dirty="0" err="1" smtClean="0"/>
              <a:t>хендлери</a:t>
            </a:r>
            <a:r>
              <a:rPr lang="uk-UA" sz="1400" dirty="0" smtClean="0"/>
              <a:t> для обробки повідомлень додали абсолютно </a:t>
            </a:r>
            <a:r>
              <a:rPr lang="uk-UA" sz="1400" dirty="0" err="1" smtClean="0"/>
              <a:t>донаковий</a:t>
            </a:r>
            <a:r>
              <a:rPr lang="uk-UA" sz="1400" dirty="0" smtClean="0"/>
              <a:t> код (</a:t>
            </a:r>
            <a:r>
              <a:rPr lang="uk-UA" sz="1200" dirty="0" smtClean="0"/>
              <a:t>УВАГА! Ніколи так не робіть – якщо код повторюється – напишіть окрему функцію і визивайте його де необхідно. Просто в нашому випадку функція + рядки виклику</a:t>
            </a:r>
            <a:r>
              <a:rPr lang="en-US" sz="1200" dirty="0" smtClean="0"/>
              <a:t> + </a:t>
            </a:r>
            <a:r>
              <a:rPr lang="uk-UA" sz="1200" dirty="0" smtClean="0"/>
              <a:t>відступи по </a:t>
            </a:r>
            <a:r>
              <a:rPr lang="en-US" sz="1200" dirty="0" smtClean="0"/>
              <a:t>PEP8 - </a:t>
            </a:r>
            <a:r>
              <a:rPr lang="uk-UA" sz="1200" dirty="0" smtClean="0"/>
              <a:t> займали більше рядків, чим прямий </a:t>
            </a:r>
            <a:r>
              <a:rPr lang="uk-UA" sz="1200" dirty="0" err="1" smtClean="0"/>
              <a:t>копіпаст</a:t>
            </a:r>
            <a:r>
              <a:rPr lang="uk-UA" sz="1200" dirty="0" smtClean="0"/>
              <a:t> – а мені треба було все вмістити в один екран </a:t>
            </a:r>
            <a:r>
              <a:rPr lang="en-US" sz="1200" dirty="0" smtClean="0">
                <a:sym typeface="Wingdings" panose="05000000000000000000" pitchFamily="2" charset="2"/>
              </a:rPr>
              <a:t></a:t>
            </a:r>
            <a:r>
              <a:rPr lang="uk-UA" sz="1400" dirty="0" smtClean="0"/>
              <a:t>)</a:t>
            </a:r>
            <a:endParaRPr lang="en-US" sz="1400" dirty="0" smtClean="0"/>
          </a:p>
          <a:p>
            <a:pPr marL="742950" lvl="1" indent="-285750">
              <a:buFontTx/>
              <a:buChar char="-"/>
            </a:pPr>
            <a:r>
              <a:rPr lang="uk-UA" sz="1400" dirty="0" smtClean="0"/>
              <a:t>Код створює об’єкт часу з </a:t>
            </a:r>
            <a:r>
              <a:rPr lang="uk-UA" sz="1400" dirty="0" err="1" smtClean="0"/>
              <a:t>таймзоною</a:t>
            </a:r>
            <a:r>
              <a:rPr lang="uk-UA" sz="1400" dirty="0" smtClean="0"/>
              <a:t> і перетворює його в формат </a:t>
            </a:r>
            <a:r>
              <a:rPr lang="en-US" sz="1400" dirty="0" smtClean="0"/>
              <a:t>ISO</a:t>
            </a:r>
            <a:r>
              <a:rPr lang="uk-UA" sz="1400" dirty="0" smtClean="0"/>
              <a:t> 8601 </a:t>
            </a:r>
            <a:r>
              <a:rPr lang="ru-RU" sz="1400" dirty="0" smtClean="0"/>
              <a:t>з роз</a:t>
            </a:r>
            <a:r>
              <a:rPr lang="uk-UA" sz="1400" dirty="0" smtClean="0"/>
              <a:t>дільником </a:t>
            </a:r>
            <a:r>
              <a:rPr lang="en-US" sz="1400" dirty="0" smtClean="0"/>
              <a:t>“ ”</a:t>
            </a:r>
            <a:r>
              <a:rPr lang="uk-UA" sz="1400" dirty="0" smtClean="0"/>
              <a:t>, як того потребує </a:t>
            </a:r>
            <a:r>
              <a:rPr lang="en-US" sz="1400" dirty="0" err="1" smtClean="0"/>
              <a:t>postgres</a:t>
            </a:r>
            <a:endParaRPr lang="en-US" sz="1400" dirty="0"/>
          </a:p>
          <a:p>
            <a:pPr marL="742950" lvl="1" indent="-285750">
              <a:buFontTx/>
              <a:buChar char="-"/>
            </a:pPr>
            <a:r>
              <a:rPr lang="uk-UA" sz="1400" dirty="0" smtClean="0"/>
              <a:t>Створюємо </a:t>
            </a:r>
            <a:r>
              <a:rPr lang="en-US" sz="1400" dirty="0" smtClean="0"/>
              <a:t>SQL</a:t>
            </a:r>
            <a:r>
              <a:rPr lang="uk-UA" sz="1400" dirty="0" smtClean="0"/>
              <a:t>-запит на вставлення інформації у створену нами таблицю. Дані для вставлення (текст повідомлення і </a:t>
            </a:r>
            <a:r>
              <a:rPr lang="en-US" sz="1400" dirty="0" err="1" smtClean="0"/>
              <a:t>userid</a:t>
            </a:r>
            <a:r>
              <a:rPr lang="uk-UA" sz="1400" dirty="0" smtClean="0"/>
              <a:t> отримуємо із об’єкта </a:t>
            </a:r>
            <a:r>
              <a:rPr lang="en-US" sz="1400" dirty="0" smtClean="0">
                <a:hlinkClick r:id="rId5"/>
              </a:rPr>
              <a:t>message</a:t>
            </a:r>
            <a:r>
              <a:rPr lang="uk-UA" sz="1400" dirty="0" smtClean="0"/>
              <a:t>)</a:t>
            </a:r>
            <a:endParaRPr lang="en-US" sz="1400" dirty="0" smtClean="0"/>
          </a:p>
          <a:p>
            <a:pPr marL="742950" lvl="1" indent="-285750">
              <a:buFontTx/>
              <a:buChar char="-"/>
            </a:pPr>
            <a:r>
              <a:rPr lang="uk-UA" sz="1400" dirty="0" smtClean="0"/>
              <a:t>Далі – передаємо рядок запиту в нашу функцію.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42" y="1257300"/>
            <a:ext cx="6131468" cy="4878735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5349240" y="3576127"/>
            <a:ext cx="960120" cy="710123"/>
          </a:xfrm>
          <a:custGeom>
            <a:avLst/>
            <a:gdLst>
              <a:gd name="connsiteX0" fmla="*/ 0 w 960120"/>
              <a:gd name="connsiteY0" fmla="*/ 710123 h 710123"/>
              <a:gd name="connsiteX1" fmla="*/ 609600 w 960120"/>
              <a:gd name="connsiteY1" fmla="*/ 374843 h 710123"/>
              <a:gd name="connsiteX2" fmla="*/ 765810 w 960120"/>
              <a:gd name="connsiteY2" fmla="*/ 47183 h 710123"/>
              <a:gd name="connsiteX3" fmla="*/ 960120 w 960120"/>
              <a:gd name="connsiteY3" fmla="*/ 9083 h 7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710123">
                <a:moveTo>
                  <a:pt x="0" y="710123"/>
                </a:moveTo>
                <a:cubicBezTo>
                  <a:pt x="240982" y="597728"/>
                  <a:pt x="481965" y="485333"/>
                  <a:pt x="609600" y="374843"/>
                </a:cubicBezTo>
                <a:cubicBezTo>
                  <a:pt x="737235" y="264353"/>
                  <a:pt x="707390" y="108143"/>
                  <a:pt x="765810" y="47183"/>
                </a:cubicBezTo>
                <a:cubicBezTo>
                  <a:pt x="824230" y="-13777"/>
                  <a:pt x="892175" y="-2347"/>
                  <a:pt x="960120" y="9083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Полилиния 11"/>
          <p:cNvSpPr/>
          <p:nvPr/>
        </p:nvSpPr>
        <p:spPr>
          <a:xfrm>
            <a:off x="5726430" y="3783330"/>
            <a:ext cx="586740" cy="962078"/>
          </a:xfrm>
          <a:custGeom>
            <a:avLst/>
            <a:gdLst>
              <a:gd name="connsiteX0" fmla="*/ 0 w 586740"/>
              <a:gd name="connsiteY0" fmla="*/ 933450 h 962078"/>
              <a:gd name="connsiteX1" fmla="*/ 152400 w 586740"/>
              <a:gd name="connsiteY1" fmla="*/ 872490 h 962078"/>
              <a:gd name="connsiteX2" fmla="*/ 373380 w 586740"/>
              <a:gd name="connsiteY2" fmla="*/ 186690 h 962078"/>
              <a:gd name="connsiteX3" fmla="*/ 586740 w 586740"/>
              <a:gd name="connsiteY3" fmla="*/ 0 h 96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740" h="962078">
                <a:moveTo>
                  <a:pt x="0" y="933450"/>
                </a:moveTo>
                <a:cubicBezTo>
                  <a:pt x="45085" y="965200"/>
                  <a:pt x="90170" y="996950"/>
                  <a:pt x="152400" y="872490"/>
                </a:cubicBezTo>
                <a:cubicBezTo>
                  <a:pt x="214630" y="748030"/>
                  <a:pt x="300990" y="332105"/>
                  <a:pt x="373380" y="186690"/>
                </a:cubicBezTo>
                <a:cubicBezTo>
                  <a:pt x="445770" y="41275"/>
                  <a:pt x="516255" y="20637"/>
                  <a:pt x="58674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Полилиния 12"/>
          <p:cNvSpPr/>
          <p:nvPr/>
        </p:nvSpPr>
        <p:spPr>
          <a:xfrm>
            <a:off x="4926330" y="4072890"/>
            <a:ext cx="1367790" cy="1283970"/>
          </a:xfrm>
          <a:custGeom>
            <a:avLst/>
            <a:gdLst>
              <a:gd name="connsiteX0" fmla="*/ 0 w 1367790"/>
              <a:gd name="connsiteY0" fmla="*/ 1283970 h 1283970"/>
              <a:gd name="connsiteX1" fmla="*/ 933450 w 1367790"/>
              <a:gd name="connsiteY1" fmla="*/ 826770 h 1283970"/>
              <a:gd name="connsiteX2" fmla="*/ 1207770 w 1367790"/>
              <a:gd name="connsiteY2" fmla="*/ 209550 h 1283970"/>
              <a:gd name="connsiteX3" fmla="*/ 1367790 w 1367790"/>
              <a:gd name="connsiteY3" fmla="*/ 0 h 128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790" h="1283970">
                <a:moveTo>
                  <a:pt x="0" y="1283970"/>
                </a:moveTo>
                <a:cubicBezTo>
                  <a:pt x="366077" y="1144905"/>
                  <a:pt x="732155" y="1005840"/>
                  <a:pt x="933450" y="826770"/>
                </a:cubicBezTo>
                <a:cubicBezTo>
                  <a:pt x="1134745" y="647700"/>
                  <a:pt x="1135380" y="347345"/>
                  <a:pt x="1207770" y="209550"/>
                </a:cubicBezTo>
                <a:cubicBezTo>
                  <a:pt x="1280160" y="71755"/>
                  <a:pt x="1323975" y="35877"/>
                  <a:pt x="136779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6200" y="5528072"/>
            <a:ext cx="59436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200" y="5638800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Код завершено. Тепер нам необхідно </a:t>
            </a:r>
            <a:r>
              <a:rPr lang="uk-UA" sz="1400" dirty="0" err="1" smtClean="0"/>
              <a:t>коректно</a:t>
            </a:r>
            <a:r>
              <a:rPr lang="uk-UA" sz="1400" dirty="0" smtClean="0"/>
              <a:t> зупинити сервіси з видаленням, </a:t>
            </a:r>
            <a:r>
              <a:rPr lang="uk-UA" sz="1400" dirty="0" err="1" smtClean="0"/>
              <a:t>перестворити</a:t>
            </a:r>
            <a:r>
              <a:rPr lang="uk-UA" sz="1400" dirty="0" smtClean="0"/>
              <a:t> образи (код змінився), запустити сервіси в </a:t>
            </a:r>
            <a:r>
              <a:rPr lang="en-US" sz="1400" dirty="0" smtClean="0"/>
              <a:t>dev</a:t>
            </a:r>
            <a:r>
              <a:rPr lang="uk-UA" sz="1400" dirty="0" smtClean="0"/>
              <a:t>-профілі (буде цікаво подивитись роботу з БД). Ну і протестувати наш бот.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8496459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Тестуємо бот.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9200"/>
            <a:ext cx="55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1. Зупиняємо сервіси</a:t>
            </a:r>
            <a:r>
              <a:rPr lang="en-US" sz="1400" dirty="0" smtClean="0"/>
              <a:t>: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09898"/>
            <a:ext cx="3566281" cy="2476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2346" y="1708605"/>
            <a:ext cx="55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2. </a:t>
            </a:r>
            <a:r>
              <a:rPr lang="uk-UA" sz="1400" dirty="0" err="1" smtClean="0"/>
              <a:t>Перестворюємо</a:t>
            </a:r>
            <a:r>
              <a:rPr lang="uk-UA" sz="1400" dirty="0" smtClean="0"/>
              <a:t> образи</a:t>
            </a:r>
            <a:endParaRPr lang="en-US" sz="1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013010"/>
            <a:ext cx="2217573" cy="2063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2346" y="2184662"/>
            <a:ext cx="553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3. Запускаємо сервіси в </a:t>
            </a:r>
            <a:r>
              <a:rPr lang="en-US" sz="1400" dirty="0" smtClean="0"/>
              <a:t>dev-</a:t>
            </a:r>
            <a:r>
              <a:rPr lang="uk-UA" sz="1400" dirty="0" smtClean="0"/>
              <a:t>профілі</a:t>
            </a:r>
            <a:r>
              <a:rPr lang="en-US" sz="1400" dirty="0" smtClean="0"/>
              <a:t>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523101"/>
            <a:ext cx="3515592" cy="2059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7200" y="2707599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uk-UA" sz="1400" dirty="0" smtClean="0"/>
              <a:t>. Підключаємось до </a:t>
            </a:r>
            <a:r>
              <a:rPr lang="en-US" sz="1400" dirty="0" smtClean="0"/>
              <a:t> </a:t>
            </a:r>
            <a:r>
              <a:rPr lang="en-US" sz="1400" dirty="0" err="1" smtClean="0"/>
              <a:t>pgAdmin</a:t>
            </a:r>
            <a:r>
              <a:rPr lang="en-US" sz="1400" dirty="0" smtClean="0"/>
              <a:t> (127.0.0.1:5050)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2992323"/>
            <a:ext cx="487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</a:t>
            </a:r>
            <a:r>
              <a:rPr lang="uk-UA" sz="1400" dirty="0" smtClean="0"/>
              <a:t>. Відкриваємо в телеграмі наш бот (у кожного свій – хто що створив на першому занятті курсу). Перевіряємо його роботу – він </a:t>
            </a:r>
            <a:r>
              <a:rPr lang="uk-UA" sz="1400" dirty="0" err="1" smtClean="0"/>
              <a:t>дзеркалить</a:t>
            </a:r>
            <a:r>
              <a:rPr lang="uk-UA" sz="1400" dirty="0" smtClean="0"/>
              <a:t> відправлені йому повідомлення.</a:t>
            </a:r>
            <a:endParaRPr lang="en-US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57200" y="3669160"/>
            <a:ext cx="5226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/>
              <a:t>6</a:t>
            </a:r>
            <a:r>
              <a:rPr lang="uk-UA" sz="1400" dirty="0" smtClean="0"/>
              <a:t>. Дивимось на роботу нашої БД. В </a:t>
            </a:r>
            <a:r>
              <a:rPr lang="en-US" sz="1400" dirty="0" err="1" smtClean="0"/>
              <a:t>pgAdmin</a:t>
            </a:r>
            <a:r>
              <a:rPr lang="en-US" sz="1400" dirty="0" smtClean="0"/>
              <a:t>:</a:t>
            </a:r>
            <a:endParaRPr lang="uk-UA" sz="1400" dirty="0" smtClean="0"/>
          </a:p>
          <a:p>
            <a:pPr lvl="2"/>
            <a:r>
              <a:rPr lang="uk-UA" sz="1400" dirty="0" smtClean="0"/>
              <a:t>- після підключення до нашої БД як описано раніше, запускаємо інструмент </a:t>
            </a:r>
            <a:r>
              <a:rPr lang="en-US" sz="1400" dirty="0" smtClean="0"/>
              <a:t>Query Tool</a:t>
            </a:r>
          </a:p>
          <a:p>
            <a:pPr marL="1200150" lvl="2" indent="-285750">
              <a:buFontTx/>
              <a:buChar char="-"/>
            </a:pPr>
            <a:r>
              <a:rPr lang="uk-UA" sz="1400" dirty="0" smtClean="0"/>
              <a:t>Пишемо запит на повну вибірку нашої таблиці</a:t>
            </a:r>
          </a:p>
          <a:p>
            <a:pPr marL="1200150" lvl="2" indent="-285750">
              <a:buFontTx/>
              <a:buChar char="-"/>
            </a:pPr>
            <a:r>
              <a:rPr lang="uk-UA" sz="1400" dirty="0" smtClean="0"/>
              <a:t>Відправляємо запит на виконання</a:t>
            </a:r>
          </a:p>
          <a:p>
            <a:pPr marL="1200150" lvl="2" indent="-285750">
              <a:buFontTx/>
              <a:buChar char="-"/>
            </a:pPr>
            <a:r>
              <a:rPr lang="uk-UA" sz="1400" dirty="0" smtClean="0"/>
              <a:t>Дивимось результат</a:t>
            </a:r>
          </a:p>
          <a:p>
            <a:pPr marL="1200150" lvl="2" indent="-285750">
              <a:buFontTx/>
              <a:buChar char="-"/>
            </a:pPr>
            <a:r>
              <a:rPr lang="uk-UA" sz="1400" dirty="0" smtClean="0"/>
              <a:t>Відправляємо нові повідомлення боту</a:t>
            </a:r>
          </a:p>
          <a:p>
            <a:pPr marL="1200150" lvl="2" indent="-285750">
              <a:buFontTx/>
              <a:buChar char="-"/>
            </a:pPr>
            <a:r>
              <a:rPr lang="uk-UA" sz="1400" dirty="0" smtClean="0"/>
              <a:t>Оновлюємо запит до БД і дивимось як змінюються записи в таблиці.</a:t>
            </a:r>
            <a:endParaRPr lang="en-US" sz="1400" dirty="0" smtClean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041" y="1482533"/>
            <a:ext cx="6540239" cy="3696418"/>
          </a:xfrm>
          <a:prstGeom prst="rect">
            <a:avLst/>
          </a:prstGeom>
        </p:spPr>
      </p:pic>
      <p:sp>
        <p:nvSpPr>
          <p:cNvPr id="14" name="Полилиния 13"/>
          <p:cNvSpPr/>
          <p:nvPr/>
        </p:nvSpPr>
        <p:spPr>
          <a:xfrm>
            <a:off x="4046220" y="1914668"/>
            <a:ext cx="2457450" cy="2462091"/>
          </a:xfrm>
          <a:custGeom>
            <a:avLst/>
            <a:gdLst>
              <a:gd name="connsiteX0" fmla="*/ 0 w 2457450"/>
              <a:gd name="connsiteY0" fmla="*/ 2329672 h 2462091"/>
              <a:gd name="connsiteX1" fmla="*/ 1432560 w 2457450"/>
              <a:gd name="connsiteY1" fmla="*/ 2253472 h 2462091"/>
              <a:gd name="connsiteX2" fmla="*/ 1710690 w 2457450"/>
              <a:gd name="connsiteY2" fmla="*/ 363712 h 2462091"/>
              <a:gd name="connsiteX3" fmla="*/ 2457450 w 2457450"/>
              <a:gd name="connsiteY3" fmla="*/ 1762 h 246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450" h="2462091">
                <a:moveTo>
                  <a:pt x="0" y="2329672"/>
                </a:moveTo>
                <a:cubicBezTo>
                  <a:pt x="573722" y="2455402"/>
                  <a:pt x="1147445" y="2581132"/>
                  <a:pt x="1432560" y="2253472"/>
                </a:cubicBezTo>
                <a:cubicBezTo>
                  <a:pt x="1717675" y="1925812"/>
                  <a:pt x="1539875" y="738997"/>
                  <a:pt x="1710690" y="363712"/>
                </a:cubicBezTo>
                <a:cubicBezTo>
                  <a:pt x="1881505" y="-11573"/>
                  <a:pt x="2169477" y="-4906"/>
                  <a:pt x="2457450" y="1762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олилиния 14"/>
          <p:cNvSpPr/>
          <p:nvPr/>
        </p:nvSpPr>
        <p:spPr>
          <a:xfrm>
            <a:off x="5307330" y="2686050"/>
            <a:ext cx="1985010" cy="1771650"/>
          </a:xfrm>
          <a:custGeom>
            <a:avLst/>
            <a:gdLst>
              <a:gd name="connsiteX0" fmla="*/ 0 w 1985010"/>
              <a:gd name="connsiteY0" fmla="*/ 1771650 h 1771650"/>
              <a:gd name="connsiteX1" fmla="*/ 845820 w 1985010"/>
              <a:gd name="connsiteY1" fmla="*/ 552450 h 1771650"/>
              <a:gd name="connsiteX2" fmla="*/ 1985010 w 1985010"/>
              <a:gd name="connsiteY2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5010" h="1771650">
                <a:moveTo>
                  <a:pt x="0" y="1771650"/>
                </a:moveTo>
                <a:cubicBezTo>
                  <a:pt x="257492" y="1309687"/>
                  <a:pt x="514985" y="847725"/>
                  <a:pt x="845820" y="552450"/>
                </a:cubicBezTo>
                <a:cubicBezTo>
                  <a:pt x="1176655" y="257175"/>
                  <a:pt x="1580832" y="128587"/>
                  <a:pt x="198501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олилиния 16"/>
          <p:cNvSpPr/>
          <p:nvPr/>
        </p:nvSpPr>
        <p:spPr>
          <a:xfrm>
            <a:off x="4354830" y="2385060"/>
            <a:ext cx="5041923" cy="2320290"/>
          </a:xfrm>
          <a:custGeom>
            <a:avLst/>
            <a:gdLst>
              <a:gd name="connsiteX0" fmla="*/ 0 w 5041923"/>
              <a:gd name="connsiteY0" fmla="*/ 2320290 h 2320290"/>
              <a:gd name="connsiteX1" fmla="*/ 1440180 w 5041923"/>
              <a:gd name="connsiteY1" fmla="*/ 1958340 h 2320290"/>
              <a:gd name="connsiteX2" fmla="*/ 2735580 w 5041923"/>
              <a:gd name="connsiteY2" fmla="*/ 720090 h 2320290"/>
              <a:gd name="connsiteX3" fmla="*/ 4690110 w 5041923"/>
              <a:gd name="connsiteY3" fmla="*/ 403860 h 2320290"/>
              <a:gd name="connsiteX4" fmla="*/ 5033010 w 5041923"/>
              <a:gd name="connsiteY4" fmla="*/ 0 h 232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1923" h="2320290">
                <a:moveTo>
                  <a:pt x="0" y="2320290"/>
                </a:moveTo>
                <a:cubicBezTo>
                  <a:pt x="492125" y="2272665"/>
                  <a:pt x="984250" y="2225040"/>
                  <a:pt x="1440180" y="1958340"/>
                </a:cubicBezTo>
                <a:cubicBezTo>
                  <a:pt x="1896110" y="1691640"/>
                  <a:pt x="2193925" y="979170"/>
                  <a:pt x="2735580" y="720090"/>
                </a:cubicBezTo>
                <a:cubicBezTo>
                  <a:pt x="3277235" y="461010"/>
                  <a:pt x="4307205" y="523875"/>
                  <a:pt x="4690110" y="403860"/>
                </a:cubicBezTo>
                <a:cubicBezTo>
                  <a:pt x="5073015" y="283845"/>
                  <a:pt x="5053012" y="141922"/>
                  <a:pt x="503301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олилиния 17"/>
          <p:cNvSpPr/>
          <p:nvPr/>
        </p:nvSpPr>
        <p:spPr>
          <a:xfrm>
            <a:off x="3280410" y="4396740"/>
            <a:ext cx="4328160" cy="602872"/>
          </a:xfrm>
          <a:custGeom>
            <a:avLst/>
            <a:gdLst>
              <a:gd name="connsiteX0" fmla="*/ 0 w 4328160"/>
              <a:gd name="connsiteY0" fmla="*/ 521970 h 602872"/>
              <a:gd name="connsiteX1" fmla="*/ 2110740 w 4328160"/>
              <a:gd name="connsiteY1" fmla="*/ 560070 h 602872"/>
              <a:gd name="connsiteX2" fmla="*/ 4328160 w 4328160"/>
              <a:gd name="connsiteY2" fmla="*/ 0 h 60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8160" h="602872">
                <a:moveTo>
                  <a:pt x="0" y="521970"/>
                </a:moveTo>
                <a:cubicBezTo>
                  <a:pt x="694690" y="584517"/>
                  <a:pt x="1389380" y="647065"/>
                  <a:pt x="2110740" y="560070"/>
                </a:cubicBezTo>
                <a:cubicBezTo>
                  <a:pt x="2832100" y="473075"/>
                  <a:pt x="3580130" y="236537"/>
                  <a:pt x="432816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олилиния 21"/>
          <p:cNvSpPr/>
          <p:nvPr/>
        </p:nvSpPr>
        <p:spPr>
          <a:xfrm>
            <a:off x="3078480" y="2457450"/>
            <a:ext cx="6735845" cy="3296544"/>
          </a:xfrm>
          <a:custGeom>
            <a:avLst/>
            <a:gdLst>
              <a:gd name="connsiteX0" fmla="*/ 0 w 6735845"/>
              <a:gd name="connsiteY0" fmla="*/ 2910840 h 3296544"/>
              <a:gd name="connsiteX1" fmla="*/ 2609850 w 6735845"/>
              <a:gd name="connsiteY1" fmla="*/ 3143250 h 3296544"/>
              <a:gd name="connsiteX2" fmla="*/ 5513070 w 6735845"/>
              <a:gd name="connsiteY2" fmla="*/ 3101340 h 3296544"/>
              <a:gd name="connsiteX3" fmla="*/ 6682740 w 6735845"/>
              <a:gd name="connsiteY3" fmla="*/ 773430 h 3296544"/>
              <a:gd name="connsiteX4" fmla="*/ 6427470 w 6735845"/>
              <a:gd name="connsiteY4" fmla="*/ 0 h 32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845" h="3296544">
                <a:moveTo>
                  <a:pt x="0" y="2910840"/>
                </a:moveTo>
                <a:cubicBezTo>
                  <a:pt x="845502" y="3011170"/>
                  <a:pt x="1691005" y="3111500"/>
                  <a:pt x="2609850" y="3143250"/>
                </a:cubicBezTo>
                <a:cubicBezTo>
                  <a:pt x="3528695" y="3175000"/>
                  <a:pt x="4834255" y="3496310"/>
                  <a:pt x="5513070" y="3101340"/>
                </a:cubicBezTo>
                <a:cubicBezTo>
                  <a:pt x="6191885" y="2706370"/>
                  <a:pt x="6530340" y="1290320"/>
                  <a:pt x="6682740" y="773430"/>
                </a:cubicBezTo>
                <a:cubicBezTo>
                  <a:pt x="6835140" y="256540"/>
                  <a:pt x="6631305" y="128270"/>
                  <a:pt x="642747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76471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41" y="979547"/>
            <a:ext cx="1423317" cy="14233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54" y="1875781"/>
            <a:ext cx="1376363" cy="13763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37" y="692443"/>
            <a:ext cx="1412668" cy="141266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38100" y="83817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13767" y="688177"/>
            <a:ext cx="11339042" cy="69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Висновки.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9033" y="1290596"/>
            <a:ext cx="7816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sz="1400" dirty="0" smtClean="0"/>
              <a:t>Протягом ц</a:t>
            </a:r>
            <a:r>
              <a:rPr lang="uk-UA" sz="1400" dirty="0"/>
              <a:t>и</a:t>
            </a:r>
            <a:r>
              <a:rPr lang="uk-UA" sz="1400" dirty="0" smtClean="0"/>
              <a:t>х 5 занять ми зробили декілька важливих речей</a:t>
            </a:r>
            <a:r>
              <a:rPr lang="en-US" sz="1400" dirty="0" smtClean="0"/>
              <a:t>:</a:t>
            </a:r>
            <a:endParaRPr lang="uk-UA" sz="1400" dirty="0" smtClean="0"/>
          </a:p>
          <a:p>
            <a:pPr marL="800100" lvl="1" indent="-342900">
              <a:buAutoNum type="arabicPeriod"/>
            </a:pPr>
            <a:r>
              <a:rPr lang="uk-UA" sz="1400" dirty="0" smtClean="0"/>
              <a:t>Познайомились із можливою структурою типового застосунка, на прикладі бота. Навчилися розносити функціонально відокремлені </a:t>
            </a:r>
            <a:r>
              <a:rPr lang="uk-UA" sz="1400" dirty="0" err="1" smtClean="0"/>
              <a:t>чатини</a:t>
            </a:r>
            <a:r>
              <a:rPr lang="uk-UA" sz="1400" dirty="0" smtClean="0"/>
              <a:t> коду в окремі модулі (налаштування застосунка, підключення до БД</a:t>
            </a:r>
            <a:r>
              <a:rPr lang="ru-RU" sz="1400" dirty="0" smtClean="0"/>
              <a:t> </a:t>
            </a:r>
            <a:r>
              <a:rPr lang="uk-UA" sz="1400" dirty="0" smtClean="0"/>
              <a:t>і т. ін.)</a:t>
            </a:r>
          </a:p>
          <a:p>
            <a:pPr marL="800100" lvl="1" indent="-342900">
              <a:buAutoNum type="arabicPeriod"/>
            </a:pPr>
            <a:r>
              <a:rPr lang="uk-UA" sz="1400" dirty="0" smtClean="0"/>
              <a:t>Навчились працювати із змінними оточення (</a:t>
            </a:r>
            <a:r>
              <a:rPr lang="en-US" sz="1400" dirty="0" smtClean="0"/>
              <a:t>python-</a:t>
            </a:r>
            <a:r>
              <a:rPr lang="en-US" sz="1400" dirty="0" err="1" smtClean="0"/>
              <a:t>dotenv</a:t>
            </a:r>
            <a:r>
              <a:rPr lang="uk-UA" sz="1400" dirty="0" smtClean="0"/>
              <a:t>)</a:t>
            </a:r>
            <a:r>
              <a:rPr lang="en-US" sz="1400" dirty="0" smtClean="0"/>
              <a:t>.</a:t>
            </a:r>
          </a:p>
          <a:p>
            <a:pPr marL="800100" lvl="1" indent="-342900">
              <a:buAutoNum type="arabicPeriod"/>
            </a:pPr>
            <a:r>
              <a:rPr lang="uk-UA" sz="1400" dirty="0" smtClean="0"/>
              <a:t>Познайомились із створенням </a:t>
            </a:r>
            <a:r>
              <a:rPr lang="en-US" sz="1400" dirty="0" smtClean="0"/>
              <a:t>Telegram-</a:t>
            </a:r>
            <a:r>
              <a:rPr lang="uk-UA" sz="1400" dirty="0" smtClean="0"/>
              <a:t>бота і з модулем </a:t>
            </a:r>
            <a:r>
              <a:rPr lang="en-US" sz="1400" dirty="0" err="1" smtClean="0"/>
              <a:t>aiogram</a:t>
            </a:r>
            <a:r>
              <a:rPr lang="uk-UA" sz="1400" dirty="0" smtClean="0"/>
              <a:t>.</a:t>
            </a:r>
          </a:p>
          <a:p>
            <a:pPr marL="800100" lvl="1" indent="-342900">
              <a:buAutoNum type="arabicPeriod"/>
            </a:pPr>
            <a:r>
              <a:rPr lang="uk-UA" sz="1400" dirty="0" smtClean="0"/>
              <a:t>Побачили як можна працювати з БД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</a:t>
            </a:r>
            <a:r>
              <a:rPr lang="uk-UA" sz="1400" dirty="0" smtClean="0"/>
              <a:t>за допомогою модуля </a:t>
            </a:r>
            <a:r>
              <a:rPr lang="en-US" sz="1400" dirty="0" smtClean="0"/>
              <a:t>psycopg2</a:t>
            </a:r>
            <a:r>
              <a:rPr lang="uk-UA" sz="1400" dirty="0" smtClean="0"/>
              <a:t>.</a:t>
            </a:r>
          </a:p>
          <a:p>
            <a:pPr marL="800100" lvl="1" indent="-342900">
              <a:buAutoNum type="arabicPeriod"/>
            </a:pPr>
            <a:r>
              <a:rPr lang="uk-UA" sz="1400" dirty="0" smtClean="0"/>
              <a:t>Познайомились із зручним графічним </a:t>
            </a:r>
            <a:r>
              <a:rPr lang="en-US" sz="1400" dirty="0" smtClean="0"/>
              <a:t>web-</a:t>
            </a:r>
            <a:r>
              <a:rPr lang="uk-UA" sz="1400" dirty="0" smtClean="0"/>
              <a:t>клієнтом </a:t>
            </a:r>
            <a:r>
              <a:rPr lang="ru-RU" sz="1400" dirty="0" smtClean="0"/>
              <a:t>для БД </a:t>
            </a:r>
            <a:r>
              <a:rPr lang="en-US" sz="1400" dirty="0" err="1" smtClean="0"/>
              <a:t>postgreSQL</a:t>
            </a:r>
            <a:r>
              <a:rPr lang="en-US" sz="1400" dirty="0" smtClean="0"/>
              <a:t> – </a:t>
            </a:r>
            <a:r>
              <a:rPr lang="en-US" sz="1400" dirty="0" err="1" smtClean="0"/>
              <a:t>pgAdmin</a:t>
            </a:r>
            <a:r>
              <a:rPr lang="en-US" sz="1400" dirty="0" smtClean="0"/>
              <a:t>.</a:t>
            </a:r>
            <a:endParaRPr lang="uk-UA" sz="1400" dirty="0" smtClean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3515195"/>
            <a:ext cx="1981200" cy="1981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05000" y="3653241"/>
            <a:ext cx="10179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Та все це було б набагато складніше і довше, без головної теми цього курсу – платформи </a:t>
            </a:r>
            <a:r>
              <a:rPr lang="en-US" sz="1400" dirty="0" smtClean="0"/>
              <a:t>Docker.</a:t>
            </a:r>
            <a:endParaRPr lang="uk-UA" sz="1400" dirty="0" smtClean="0"/>
          </a:p>
          <a:p>
            <a:r>
              <a:rPr lang="uk-UA" sz="1400" dirty="0" smtClean="0"/>
              <a:t>Ми тільки почали її вивчати і працювали з невеликою часткою її можливостей. Тому не зупиняйтесь) Сьогодні уявити промислову розробку коду без застосування цієї платформи – просто неможливо, це одна із обов’язкових вимог стека для </a:t>
            </a:r>
            <a:r>
              <a:rPr lang="en-US" sz="1400" dirty="0" smtClean="0"/>
              <a:t>software engineer.</a:t>
            </a:r>
          </a:p>
          <a:p>
            <a:r>
              <a:rPr lang="uk-UA" sz="1400" dirty="0" smtClean="0"/>
              <a:t>Ми з Вами в подальших курсах будемо використовувати цю платформу (наприклад – в курсі</a:t>
            </a:r>
            <a:r>
              <a:rPr lang="en-US" sz="1400" dirty="0" smtClean="0"/>
              <a:t> </a:t>
            </a:r>
            <a:r>
              <a:rPr lang="uk-UA" sz="1400" dirty="0" smtClean="0"/>
              <a:t>вивчення </a:t>
            </a:r>
            <a:r>
              <a:rPr lang="en-US" sz="1400" dirty="0" smtClean="0"/>
              <a:t>PostgreSQL</a:t>
            </a:r>
            <a:r>
              <a:rPr lang="uk-UA" sz="1400" dirty="0" smtClean="0"/>
              <a:t>), але найбільший ефект від втілення цієї платформи в процес розробки ви зможете відчути коли будете використовувати її від процес</a:t>
            </a:r>
            <a:r>
              <a:rPr lang="uk-UA" sz="1400" dirty="0"/>
              <a:t>у</a:t>
            </a:r>
            <a:r>
              <a:rPr lang="uk-UA" sz="1400" dirty="0" smtClean="0"/>
              <a:t> розробки і ізоляції сервісів, до процесу </a:t>
            </a:r>
            <a:r>
              <a:rPr lang="uk-UA" sz="1400" dirty="0" err="1" smtClean="0"/>
              <a:t>деплою</a:t>
            </a:r>
            <a:r>
              <a:rPr lang="uk-UA" sz="1400" dirty="0" smtClean="0"/>
              <a:t> і побудови </a:t>
            </a:r>
            <a:r>
              <a:rPr lang="en-US" sz="1400" dirty="0" smtClean="0"/>
              <a:t>CI\CD</a:t>
            </a:r>
            <a:r>
              <a:rPr lang="uk-UA" sz="1400" dirty="0" smtClean="0"/>
              <a:t>.</a:t>
            </a:r>
          </a:p>
          <a:p>
            <a:endParaRPr lang="uk-UA" sz="1400" dirty="0"/>
          </a:p>
          <a:p>
            <a:r>
              <a:rPr lang="uk-UA" sz="1400" dirty="0" smtClean="0"/>
              <a:t>Тому – використовуйте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uk-UA" sz="1400" dirty="0" smtClean="0"/>
              <a:t>якомога більше в своїй практиці і вивчайте, вивчайте, вивчайте)))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-277651"/>
            <a:ext cx="4038600" cy="252412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57" y="2592684"/>
            <a:ext cx="1667752" cy="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96681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Інформаційний відеосервіс для розробників програмного забезпечення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https://itvdn.com</a:t>
            </a:r>
            <a:endParaRPr lang="ru-RU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ru-RU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ECE5DD-C7E4-1F43-B323-F398EDED1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6377" y="5457855"/>
            <a:ext cx="7939246" cy="77531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780120-8D59-C443-00CB-74B538D188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98148"/>
            <a:ext cx="1600200" cy="86944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44F822E-F78C-1C2C-DAA9-FFCBBADA4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48" y="3297768"/>
            <a:ext cx="2224856" cy="542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C33D52-4814-1192-48D8-C9EDB309B59D}"/>
              </a:ext>
            </a:extLst>
          </p:cNvPr>
          <p:cNvSpPr txBox="1"/>
          <p:nvPr/>
        </p:nvSpPr>
        <p:spPr>
          <a:xfrm>
            <a:off x="6629400" y="19812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В</a:t>
            </a:r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ідео курси </a:t>
            </a:r>
          </a:p>
          <a:p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 програмування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0F54D3A-2260-9BEA-E3C4-0D0AFB7F0667}"/>
              </a:ext>
            </a:extLst>
          </p:cNvPr>
          <p:cNvSpPr/>
          <p:nvPr/>
        </p:nvSpPr>
        <p:spPr>
          <a:xfrm>
            <a:off x="6629400" y="2473562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itvdn.com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5BAC57-65BD-F9C1-EA69-32153F458A96}"/>
              </a:ext>
            </a:extLst>
          </p:cNvPr>
          <p:cNvSpPr txBox="1"/>
          <p:nvPr/>
        </p:nvSpPr>
        <p:spPr>
          <a:xfrm>
            <a:off x="2743200" y="1984311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Навчальний центр 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інформаційних технологій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A348E7B-6626-BD60-6B69-CA6E16DA9E58}"/>
              </a:ext>
            </a:extLst>
          </p:cNvPr>
          <p:cNvSpPr/>
          <p:nvPr/>
        </p:nvSpPr>
        <p:spPr>
          <a:xfrm>
            <a:off x="2743200" y="2490826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cbs.com.ua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410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200" y="723624"/>
            <a:ext cx="11786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0B050"/>
                </a:solidFill>
              </a:rPr>
              <a:t>Перш</a:t>
            </a:r>
            <a:r>
              <a:rPr lang="uk-UA" sz="2000" dirty="0" smtClean="0">
                <a:solidFill>
                  <a:srgbClr val="00B050"/>
                </a:solidFill>
              </a:rPr>
              <a:t>і</a:t>
            </a:r>
            <a:r>
              <a:rPr lang="ru-RU" sz="2000" dirty="0" smtClean="0">
                <a:solidFill>
                  <a:srgbClr val="00B050"/>
                </a:solidFill>
              </a:rPr>
              <a:t> кроки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  <a:endParaRPr lang="uk-UA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Створюємо новий </a:t>
            </a:r>
            <a:r>
              <a:rPr lang="uk-UA" sz="1600" dirty="0" err="1" smtClean="0">
                <a:solidFill>
                  <a:srgbClr val="00B050"/>
                </a:solidFill>
              </a:rPr>
              <a:t>репозиторій</a:t>
            </a:r>
            <a:r>
              <a:rPr lang="uk-UA" sz="1600" dirty="0" smtClean="0">
                <a:solidFill>
                  <a:srgbClr val="00B050"/>
                </a:solidFill>
              </a:rPr>
              <a:t> на </a:t>
            </a:r>
            <a:r>
              <a:rPr lang="en-US" sz="1600" dirty="0" err="1" smtClean="0">
                <a:solidFill>
                  <a:srgbClr val="00B050"/>
                </a:solidFill>
              </a:rPr>
              <a:t>GitLab</a:t>
            </a:r>
            <a:r>
              <a:rPr lang="uk-UA" sz="1600" dirty="0" smtClean="0">
                <a:solidFill>
                  <a:srgbClr val="00B050"/>
                </a:solidFill>
              </a:rPr>
              <a:t>, клонуємо локально</a:t>
            </a: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Створюємо</a:t>
            </a:r>
            <a:r>
              <a:rPr lang="en-US" sz="1600" dirty="0" smtClean="0">
                <a:solidFill>
                  <a:srgbClr val="00B050"/>
                </a:solidFill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Віртуальне оточення, </a:t>
            </a:r>
            <a:r>
              <a:rPr lang="uk-UA" sz="1600" dirty="0" smtClean="0">
                <a:solidFill>
                  <a:srgbClr val="00B050"/>
                </a:solidFill>
              </a:rPr>
              <a:t>активуємо </a:t>
            </a:r>
            <a:endParaRPr lang="uk-UA" sz="1600" dirty="0" smtClean="0">
              <a:solidFill>
                <a:srgbClr val="00B05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Файл 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uk-UA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gitignore</a:t>
            </a:r>
            <a:r>
              <a:rPr lang="uk-UA" sz="1600" dirty="0" smtClean="0">
                <a:solidFill>
                  <a:srgbClr val="00B050"/>
                </a:solidFill>
              </a:rPr>
              <a:t>. Обов’язково включаємо в нього файл </a:t>
            </a:r>
            <a:r>
              <a:rPr lang="en-US" sz="1600" dirty="0" smtClean="0">
                <a:solidFill>
                  <a:srgbClr val="00B050"/>
                </a:solidFill>
              </a:rPr>
              <a:t>/.</a:t>
            </a:r>
            <a:r>
              <a:rPr lang="en-US" sz="1600" dirty="0" err="1" smtClean="0">
                <a:solidFill>
                  <a:srgbClr val="00B050"/>
                </a:solidFill>
              </a:rPr>
              <a:t>env</a:t>
            </a:r>
            <a:r>
              <a:rPr lang="en-US" sz="1600" dirty="0" smtClean="0">
                <a:solidFill>
                  <a:srgbClr val="00B050"/>
                </a:solidFill>
              </a:rPr>
              <a:t> – </a:t>
            </a:r>
            <a:r>
              <a:rPr lang="uk-UA" sz="1600" dirty="0" smtClean="0">
                <a:solidFill>
                  <a:srgbClr val="00B050"/>
                </a:solidFill>
              </a:rPr>
              <a:t>в ньому ми будемо зберігати </a:t>
            </a:r>
            <a:r>
              <a:rPr lang="uk-UA" sz="1600" dirty="0" err="1" smtClean="0">
                <a:solidFill>
                  <a:srgbClr val="00B050"/>
                </a:solidFill>
              </a:rPr>
              <a:t>токени</a:t>
            </a:r>
            <a:r>
              <a:rPr lang="uk-UA" sz="1600" dirty="0" smtClean="0">
                <a:solidFill>
                  <a:srgbClr val="00B050"/>
                </a:solidFill>
              </a:rPr>
              <a:t> і іншу ключову інформацію (в форматі </a:t>
            </a:r>
            <a:r>
              <a:rPr lang="en-US" sz="1600" dirty="0" smtClean="0">
                <a:solidFill>
                  <a:srgbClr val="00B050"/>
                </a:solidFill>
              </a:rPr>
              <a:t>KEY=VALUE</a:t>
            </a:r>
            <a:r>
              <a:rPr lang="uk-UA" sz="1600" dirty="0" smtClean="0">
                <a:solidFill>
                  <a:srgbClr val="00B050"/>
                </a:solidFill>
              </a:rPr>
              <a:t>), яка не повинна попасти в </a:t>
            </a:r>
            <a:r>
              <a:rPr lang="uk-UA" sz="1600" dirty="0" err="1" smtClean="0">
                <a:solidFill>
                  <a:srgbClr val="00B050"/>
                </a:solidFill>
              </a:rPr>
              <a:t>репозиторій</a:t>
            </a:r>
            <a:r>
              <a:rPr lang="uk-UA" sz="1600" dirty="0" smtClean="0">
                <a:solidFill>
                  <a:srgbClr val="00B050"/>
                </a:solidFill>
              </a:rPr>
              <a:t> і взагалі не повинна бути доступною і явною.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uk-UA" sz="1600" dirty="0" smtClean="0">
                <a:solidFill>
                  <a:srgbClr val="00B050"/>
                </a:solidFill>
              </a:rPr>
              <a:t>Ці значення будуть передаватись в код через змінні оточення операційної системи, про це ми поговоримо пізніше. Хорошою практикою є створити в корені файл з ім’ям, наприклад, </a:t>
            </a:r>
            <a:r>
              <a:rPr lang="ru-RU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env.example</a:t>
            </a:r>
            <a:r>
              <a:rPr lang="uk-UA" sz="1600" dirty="0" smtClean="0">
                <a:solidFill>
                  <a:srgbClr val="00B050"/>
                </a:solidFill>
              </a:rPr>
              <a:t>, який повторює зміст файлу </a:t>
            </a:r>
            <a:r>
              <a:rPr lang="en-US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</a:t>
            </a:r>
            <a:r>
              <a:rPr lang="en-US" sz="1600" dirty="0" smtClean="0">
                <a:solidFill>
                  <a:srgbClr val="00B050"/>
                </a:solidFill>
              </a:rPr>
              <a:t>, </a:t>
            </a:r>
            <a:r>
              <a:rPr lang="uk-UA" sz="1600" dirty="0" smtClean="0">
                <a:solidFill>
                  <a:srgbClr val="00B050"/>
                </a:solidFill>
              </a:rPr>
              <a:t>але без значень </a:t>
            </a:r>
            <a:r>
              <a:rPr lang="en-US" sz="1600" dirty="0" smtClean="0">
                <a:solidFill>
                  <a:srgbClr val="00B050"/>
                </a:solidFill>
              </a:rPr>
              <a:t>VALUE</a:t>
            </a:r>
            <a:r>
              <a:rPr lang="uk-UA" sz="1600" dirty="0" smtClean="0">
                <a:solidFill>
                  <a:srgbClr val="00B050"/>
                </a:solidFill>
              </a:rPr>
              <a:t>. Це дає можливість сторонній людині розуміти імена в набір параметрів, які повинні бути в його </a:t>
            </a:r>
            <a:r>
              <a:rPr lang="en-US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</a:t>
            </a:r>
            <a:r>
              <a:rPr lang="uk-UA" sz="1600" dirty="0" smtClean="0">
                <a:solidFill>
                  <a:srgbClr val="00B050"/>
                </a:solidFill>
              </a:rPr>
              <a:t> файлі</a:t>
            </a:r>
          </a:p>
          <a:p>
            <a:pPr marL="742950" lvl="1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Файл </a:t>
            </a:r>
            <a:r>
              <a:rPr lang="en-US" sz="1600" dirty="0" smtClean="0">
                <a:solidFill>
                  <a:srgbClr val="00B050"/>
                </a:solidFill>
              </a:rPr>
              <a:t>/.</a:t>
            </a:r>
            <a:r>
              <a:rPr lang="en-US" sz="1600" dirty="0" err="1" smtClean="0">
                <a:solidFill>
                  <a:srgbClr val="00B050"/>
                </a:solidFill>
              </a:rPr>
              <a:t>env.example</a:t>
            </a:r>
            <a:endParaRPr lang="uk-UA" sz="1600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Встановлюємо пакет </a:t>
            </a:r>
            <a:r>
              <a:rPr lang="en-US" sz="1600" dirty="0" err="1" smtClean="0">
                <a:solidFill>
                  <a:srgbClr val="00B050"/>
                </a:solidFill>
              </a:rPr>
              <a:t>aiogram</a:t>
            </a:r>
            <a:r>
              <a:rPr lang="en-US" sz="1600" dirty="0" smtClean="0">
                <a:solidFill>
                  <a:srgbClr val="00B050"/>
                </a:solidFill>
              </a:rPr>
              <a:t> (</a:t>
            </a:r>
            <a:r>
              <a:rPr lang="uk-UA" sz="1600" dirty="0" smtClean="0">
                <a:solidFill>
                  <a:srgbClr val="00B050"/>
                </a:solidFill>
              </a:rPr>
              <a:t>ми будемо його використовувати для створення </a:t>
            </a:r>
            <a:r>
              <a:rPr lang="uk-UA" sz="1600" dirty="0" err="1" smtClean="0">
                <a:solidFill>
                  <a:srgbClr val="00B050"/>
                </a:solidFill>
              </a:rPr>
              <a:t>ехо</a:t>
            </a:r>
            <a:r>
              <a:rPr lang="uk-UA" sz="1600" dirty="0" smtClean="0">
                <a:solidFill>
                  <a:srgbClr val="00B050"/>
                </a:solidFill>
              </a:rPr>
              <a:t>-бота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Встановлюємо </a:t>
            </a:r>
            <a:r>
              <a:rPr lang="uk-UA" sz="1600" dirty="0" smtClean="0">
                <a:solidFill>
                  <a:srgbClr val="00B050"/>
                </a:solidFill>
              </a:rPr>
              <a:t>пакет </a:t>
            </a:r>
            <a:r>
              <a:rPr lang="en-US" sz="1600" dirty="0" smtClean="0">
                <a:solidFill>
                  <a:srgbClr val="00B050"/>
                </a:solidFill>
              </a:rPr>
              <a:t>python-</a:t>
            </a:r>
            <a:r>
              <a:rPr lang="en-US" sz="1600" dirty="0" err="1" smtClean="0">
                <a:solidFill>
                  <a:srgbClr val="00B050"/>
                </a:solidFill>
              </a:rPr>
              <a:t>dotenv</a:t>
            </a:r>
            <a:r>
              <a:rPr lang="en-US" sz="1600" dirty="0" smtClean="0">
                <a:solidFill>
                  <a:srgbClr val="00B050"/>
                </a:solidFill>
              </a:rPr>
              <a:t> (</a:t>
            </a:r>
            <a:r>
              <a:rPr lang="uk-UA" sz="1600" dirty="0" smtClean="0">
                <a:solidFill>
                  <a:srgbClr val="00B050"/>
                </a:solidFill>
              </a:rPr>
              <a:t>він допоможе нам зчитувати пари ключ-значення з </a:t>
            </a:r>
            <a:r>
              <a:rPr lang="uk-UA" sz="1600" dirty="0" err="1" smtClean="0">
                <a:solidFill>
                  <a:srgbClr val="00B050"/>
                </a:solidFill>
              </a:rPr>
              <a:t>файла</a:t>
            </a:r>
            <a:r>
              <a:rPr lang="uk-UA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uk-UA" sz="1600" dirty="0" smtClean="0">
                <a:solidFill>
                  <a:srgbClr val="00B050"/>
                </a:solidFill>
              </a:rPr>
              <a:t>і встановлювати їх як змінні оточення операційної системи</a:t>
            </a:r>
            <a:r>
              <a:rPr lang="en-US" sz="1600" dirty="0" smtClean="0">
                <a:solidFill>
                  <a:srgbClr val="00B050"/>
                </a:solidFill>
              </a:rPr>
              <a:t>). </a:t>
            </a:r>
            <a:r>
              <a:rPr lang="uk-UA" sz="1600" dirty="0" smtClean="0">
                <a:solidFill>
                  <a:srgbClr val="00B050"/>
                </a:solidFill>
              </a:rPr>
              <a:t>Докладніше про роботу з пакетом </a:t>
            </a:r>
            <a:r>
              <a:rPr lang="uk-UA" sz="1600" dirty="0" smtClean="0">
                <a:solidFill>
                  <a:srgbClr val="00B050"/>
                </a:solidFill>
                <a:hlinkClick r:id="rId3"/>
              </a:rPr>
              <a:t>тут</a:t>
            </a:r>
            <a:r>
              <a:rPr lang="uk-UA" sz="1600" dirty="0" smtClean="0">
                <a:solidFill>
                  <a:srgbClr val="00B050"/>
                </a:solidFill>
              </a:rPr>
              <a:t>.</a:t>
            </a:r>
            <a:endParaRPr lang="uk-UA" sz="1600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Реєструємо свого бота у </a:t>
            </a:r>
            <a:r>
              <a:rPr lang="en-US" sz="1600" dirty="0" err="1" smtClean="0">
                <a:solidFill>
                  <a:srgbClr val="00B050"/>
                </a:solidFill>
                <a:hlinkClick r:id="rId4"/>
              </a:rPr>
              <a:t>BotFather</a:t>
            </a:r>
            <a:r>
              <a:rPr lang="en-US" sz="1600" dirty="0" smtClean="0">
                <a:solidFill>
                  <a:srgbClr val="00B050"/>
                </a:solidFill>
              </a:rPr>
              <a:t>. </a:t>
            </a:r>
            <a:r>
              <a:rPr lang="uk-UA" sz="1600" dirty="0" smtClean="0">
                <a:solidFill>
                  <a:srgbClr val="00B050"/>
                </a:solidFill>
              </a:rPr>
              <a:t>Для цього</a:t>
            </a:r>
            <a:r>
              <a:rPr lang="en-US" sz="1600" dirty="0" smtClean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Переходимо за посиланням. Відкриваємо </a:t>
            </a:r>
            <a:r>
              <a:rPr lang="en-US" sz="1600" dirty="0" smtClean="0">
                <a:solidFill>
                  <a:srgbClr val="00B050"/>
                </a:solidFill>
              </a:rPr>
              <a:t>Telegram (</a:t>
            </a:r>
            <a:r>
              <a:rPr lang="uk-UA" sz="1600" dirty="0" smtClean="0">
                <a:solidFill>
                  <a:srgbClr val="00B050"/>
                </a:solidFill>
              </a:rPr>
              <a:t>ви повинні бути зареєстровані і авторизовані</a:t>
            </a:r>
            <a:r>
              <a:rPr lang="en-US" sz="1600" dirty="0" smtClean="0">
                <a:solidFill>
                  <a:srgbClr val="00B050"/>
                </a:solidFill>
              </a:rPr>
              <a:t>)</a:t>
            </a:r>
            <a:r>
              <a:rPr lang="uk-UA" sz="1600" dirty="0" smtClean="0">
                <a:solidFill>
                  <a:srgbClr val="00B050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Відправляємо команду створити новий бот - </a:t>
            </a:r>
            <a:r>
              <a:rPr lang="en-US" sz="1600" dirty="0" smtClean="0">
                <a:solidFill>
                  <a:srgbClr val="00B050"/>
                </a:solidFill>
              </a:rPr>
              <a:t>/</a:t>
            </a:r>
            <a:r>
              <a:rPr lang="en-US" sz="1600" dirty="0" err="1" smtClean="0">
                <a:solidFill>
                  <a:srgbClr val="00B050"/>
                </a:solidFill>
              </a:rPr>
              <a:t>newbot</a:t>
            </a:r>
            <a:endParaRPr lang="en-US" sz="1600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За запрошенням бота вводите назву вашого бота. Потім – </a:t>
            </a:r>
            <a:r>
              <a:rPr lang="en-US" sz="1600" dirty="0" smtClean="0">
                <a:solidFill>
                  <a:srgbClr val="00B050"/>
                </a:solidFill>
              </a:rPr>
              <a:t>username. </a:t>
            </a:r>
            <a:r>
              <a:rPr lang="uk-UA" sz="1600" dirty="0" smtClean="0">
                <a:solidFill>
                  <a:srgbClr val="00B050"/>
                </a:solidFill>
              </a:rPr>
              <a:t>Виконуйте команди бота і ви отримаєте </a:t>
            </a:r>
            <a:r>
              <a:rPr lang="uk-UA" sz="1600" dirty="0" err="1" smtClean="0">
                <a:solidFill>
                  <a:srgbClr val="00B050"/>
                </a:solidFill>
              </a:rPr>
              <a:t>токен</a:t>
            </a:r>
            <a:r>
              <a:rPr lang="uk-UA" sz="1600" dirty="0" smtClean="0">
                <a:solidFill>
                  <a:srgbClr val="00B050"/>
                </a:solidFill>
              </a:rPr>
              <a:t> доступу до </a:t>
            </a:r>
            <a:r>
              <a:rPr lang="en-US" sz="1600" dirty="0" smtClean="0">
                <a:solidFill>
                  <a:srgbClr val="00B050"/>
                </a:solidFill>
              </a:rPr>
              <a:t>HTTP API Telegram (</a:t>
            </a:r>
            <a:r>
              <a:rPr lang="ru-RU" sz="1600" dirty="0" err="1" smtClean="0">
                <a:solidFill>
                  <a:srgbClr val="00B050"/>
                </a:solidFill>
              </a:rPr>
              <a:t>щось</a:t>
            </a:r>
            <a:r>
              <a:rPr lang="ru-RU" sz="1600" dirty="0" smtClean="0">
                <a:solidFill>
                  <a:srgbClr val="00B050"/>
                </a:solidFill>
              </a:rPr>
              <a:t> на </a:t>
            </a:r>
            <a:r>
              <a:rPr lang="ru-RU" sz="1600" dirty="0" err="1" smtClean="0">
                <a:solidFill>
                  <a:srgbClr val="00B050"/>
                </a:solidFill>
              </a:rPr>
              <a:t>кшталт</a:t>
            </a:r>
            <a:r>
              <a:rPr lang="ru-RU" sz="1600" dirty="0" smtClean="0">
                <a:solidFill>
                  <a:srgbClr val="00B050"/>
                </a:solidFill>
              </a:rPr>
              <a:t> - </a:t>
            </a:r>
            <a:r>
              <a:rPr lang="en-US" dirty="0" smtClean="0">
                <a:solidFill>
                  <a:srgbClr val="00B050"/>
                </a:solidFill>
              </a:rPr>
              <a:t>2</a:t>
            </a:r>
            <a:r>
              <a:rPr lang="ru-RU" dirty="0" smtClean="0">
                <a:solidFill>
                  <a:srgbClr val="00B050"/>
                </a:solidFill>
              </a:rPr>
              <a:t>9</a:t>
            </a:r>
            <a:r>
              <a:rPr lang="en-US" dirty="0" smtClean="0">
                <a:solidFill>
                  <a:srgbClr val="00B050"/>
                </a:solidFill>
              </a:rPr>
              <a:t>4</a:t>
            </a:r>
            <a:r>
              <a:rPr lang="ru-RU" dirty="0" smtClean="0">
                <a:solidFill>
                  <a:srgbClr val="00B050"/>
                </a:solidFill>
              </a:rPr>
              <a:t>8</a:t>
            </a:r>
            <a:r>
              <a:rPr lang="en-US" dirty="0" smtClean="0">
                <a:solidFill>
                  <a:srgbClr val="00B050"/>
                </a:solidFill>
              </a:rPr>
              <a:t>5</a:t>
            </a:r>
            <a:r>
              <a:rPr lang="ru-RU" dirty="0" smtClean="0">
                <a:solidFill>
                  <a:srgbClr val="00B050"/>
                </a:solidFill>
              </a:rPr>
              <a:t>1834</a:t>
            </a:r>
            <a:r>
              <a:rPr lang="ru-RU" dirty="0">
                <a:solidFill>
                  <a:srgbClr val="00B050"/>
                </a:solidFill>
              </a:rPr>
              <a:t>9</a:t>
            </a:r>
            <a:r>
              <a:rPr lang="en-US" dirty="0" smtClean="0">
                <a:solidFill>
                  <a:srgbClr val="00B050"/>
                </a:solidFill>
              </a:rPr>
              <a:t>:AACNdTR4-d8saW9NnxU5TZxxvWlXL_LUCQQ</a:t>
            </a:r>
            <a:r>
              <a:rPr lang="en-US" sz="1600" dirty="0" smtClean="0">
                <a:solidFill>
                  <a:srgbClr val="00B050"/>
                </a:solidFill>
              </a:rPr>
              <a:t>). </a:t>
            </a:r>
            <a:r>
              <a:rPr lang="uk-UA" sz="1600" dirty="0" smtClean="0">
                <a:solidFill>
                  <a:srgbClr val="00B050"/>
                </a:solidFill>
              </a:rPr>
              <a:t>Зберігайте його в секреті.</a:t>
            </a:r>
          </a:p>
          <a:p>
            <a:pPr marL="285750" indent="-285750">
              <a:buFontTx/>
              <a:buChar char="-"/>
            </a:pPr>
            <a:r>
              <a:rPr lang="uk-UA" sz="1600" dirty="0" err="1" smtClean="0">
                <a:solidFill>
                  <a:srgbClr val="00B050"/>
                </a:solidFill>
              </a:rPr>
              <a:t>Внесіть</a:t>
            </a:r>
            <a:r>
              <a:rPr lang="uk-UA" sz="1600" dirty="0" smtClean="0">
                <a:solidFill>
                  <a:srgbClr val="00B050"/>
                </a:solidFill>
              </a:rPr>
              <a:t> до файлу </a:t>
            </a:r>
            <a:r>
              <a:rPr lang="en-US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uk-UA" sz="1600" dirty="0" smtClean="0">
                <a:solidFill>
                  <a:srgbClr val="00B050"/>
                </a:solidFill>
              </a:rPr>
              <a:t>рядок </a:t>
            </a:r>
            <a:r>
              <a:rPr lang="en-US" sz="1600" dirty="0" smtClean="0">
                <a:solidFill>
                  <a:srgbClr val="00B050"/>
                </a:solidFill>
              </a:rPr>
              <a:t>BOT_TOKEN=</a:t>
            </a:r>
            <a:r>
              <a:rPr lang="uk-UA" sz="1600" dirty="0" err="1" smtClean="0">
                <a:solidFill>
                  <a:srgbClr val="00B050"/>
                </a:solidFill>
              </a:rPr>
              <a:t>значення_вашого_токена</a:t>
            </a:r>
            <a:endParaRPr lang="uk-UA" sz="1600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err="1" smtClean="0">
                <a:solidFill>
                  <a:srgbClr val="00B050"/>
                </a:solidFill>
              </a:rPr>
              <a:t>Внесіть</a:t>
            </a:r>
            <a:r>
              <a:rPr lang="uk-UA" sz="1600" dirty="0" smtClean="0">
                <a:solidFill>
                  <a:srgbClr val="00B050"/>
                </a:solidFill>
              </a:rPr>
              <a:t> до файлу </a:t>
            </a:r>
            <a:r>
              <a:rPr lang="en-US" sz="1600" dirty="0" smtClean="0">
                <a:solidFill>
                  <a:srgbClr val="00B050"/>
                </a:solidFill>
              </a:rPr>
              <a:t>.</a:t>
            </a:r>
            <a:r>
              <a:rPr lang="en-US" sz="1600" dirty="0" err="1" smtClean="0">
                <a:solidFill>
                  <a:srgbClr val="00B050"/>
                </a:solidFill>
              </a:rPr>
              <a:t>env.example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uk-UA" sz="1600" dirty="0" smtClean="0">
                <a:solidFill>
                  <a:srgbClr val="00B050"/>
                </a:solidFill>
              </a:rPr>
              <a:t>рядок </a:t>
            </a:r>
            <a:r>
              <a:rPr lang="en-US" sz="1600" dirty="0" smtClean="0">
                <a:solidFill>
                  <a:srgbClr val="00B050"/>
                </a:solidFill>
              </a:rPr>
              <a:t>BOT_TOKEN=</a:t>
            </a:r>
            <a:endParaRPr lang="uk-UA" sz="1600" dirty="0" smtClean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00B050"/>
                </a:solidFill>
              </a:rPr>
              <a:t>Зафіксуйте залежності – створіть файл </a:t>
            </a:r>
            <a:r>
              <a:rPr lang="en-US" sz="1600" dirty="0" smtClean="0">
                <a:solidFill>
                  <a:srgbClr val="00B050"/>
                </a:solidFill>
              </a:rPr>
              <a:t>requirements.txt (pip freeze &gt; requirements.txt)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191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8"/>
            <a:ext cx="2667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Структура проекту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3" name="Прямая соединительная линия 2"/>
          <p:cNvCxnSpPr/>
          <p:nvPr/>
        </p:nvCxnSpPr>
        <p:spPr>
          <a:xfrm>
            <a:off x="152400" y="51054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537" y="5181600"/>
            <a:ext cx="1181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b="1" dirty="0" smtClean="0">
                <a:solidFill>
                  <a:srgbClr val="00B050"/>
                </a:solidFill>
              </a:rPr>
              <a:t>ВАЖЛИВО!</a:t>
            </a:r>
          </a:p>
          <a:p>
            <a:r>
              <a:rPr lang="uk-UA" b="1" dirty="0" smtClean="0">
                <a:solidFill>
                  <a:srgbClr val="00B050"/>
                </a:solidFill>
              </a:rPr>
              <a:t>Наше завдання – не написати бота і не вивчити роботу пакета </a:t>
            </a:r>
            <a:r>
              <a:rPr lang="en-US" b="1" dirty="0" err="1" smtClean="0">
                <a:solidFill>
                  <a:srgbClr val="00B050"/>
                </a:solidFill>
                <a:hlinkClick r:id="rId3"/>
              </a:rPr>
              <a:t>aiogram</a:t>
            </a:r>
            <a:r>
              <a:rPr lang="uk-UA" b="1" dirty="0" smtClean="0">
                <a:solidFill>
                  <a:srgbClr val="00B050"/>
                </a:solidFill>
              </a:rPr>
              <a:t>, а лише розібратися із загальною структурою </a:t>
            </a:r>
            <a:r>
              <a:rPr lang="uk-UA" b="1" dirty="0" err="1" smtClean="0">
                <a:solidFill>
                  <a:srgbClr val="00B050"/>
                </a:solidFill>
              </a:rPr>
              <a:t>проекта</a:t>
            </a:r>
            <a:r>
              <a:rPr lang="uk-UA" b="1" dirty="0" smtClean="0">
                <a:solidFill>
                  <a:srgbClr val="00B050"/>
                </a:solidFill>
              </a:rPr>
              <a:t> і до чого тут </a:t>
            </a:r>
            <a:r>
              <a:rPr lang="en-US" b="1" dirty="0" err="1" smtClean="0">
                <a:solidFill>
                  <a:srgbClr val="00B050"/>
                </a:solidFill>
              </a:rPr>
              <a:t>docker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  <a:r>
              <a:rPr lang="uk-UA" b="1" dirty="0" smtClean="0">
                <a:solidFill>
                  <a:srgbClr val="00B050"/>
                </a:solidFill>
              </a:rPr>
              <a:t>.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uk-UA" b="1" dirty="0" smtClean="0">
                <a:solidFill>
                  <a:srgbClr val="00B050"/>
                </a:solidFill>
              </a:rPr>
              <a:t>Тому уваги самому боту приділяти не будемо, лише загальній структурі проекту.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82" y="1406567"/>
            <a:ext cx="2053768" cy="2126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5262" y="1215353"/>
            <a:ext cx="73017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На верхньому рівні у нас будуть всі </a:t>
            </a:r>
            <a:r>
              <a:rPr lang="en-US" sz="1400" dirty="0" smtClean="0"/>
              <a:t>“</a:t>
            </a:r>
            <a:r>
              <a:rPr lang="uk-UA" sz="1400" dirty="0" smtClean="0"/>
              <a:t>допоміжні файли</a:t>
            </a:r>
            <a:r>
              <a:rPr lang="en-US" sz="1400" dirty="0" smtClean="0"/>
              <a:t>”</a:t>
            </a:r>
            <a:r>
              <a:rPr lang="uk-UA" sz="1400" dirty="0" smtClean="0"/>
              <a:t>, які мають відношення до всього </a:t>
            </a:r>
            <a:r>
              <a:rPr lang="uk-UA" sz="1400" dirty="0" err="1" smtClean="0"/>
              <a:t>проекта</a:t>
            </a:r>
            <a:r>
              <a:rPr lang="uk-UA" sz="1400" dirty="0" smtClean="0"/>
              <a:t> – файл </a:t>
            </a:r>
            <a:r>
              <a:rPr lang="uk-UA" sz="1400" dirty="0" err="1" smtClean="0"/>
              <a:t>залежностей</a:t>
            </a:r>
            <a:r>
              <a:rPr lang="uk-UA" sz="1400" dirty="0" smtClean="0"/>
              <a:t> (</a:t>
            </a:r>
            <a:r>
              <a:rPr lang="en-US" sz="1400" dirty="0" smtClean="0"/>
              <a:t>requirements.txt</a:t>
            </a:r>
            <a:r>
              <a:rPr lang="uk-UA" sz="1400" dirty="0" smtClean="0"/>
              <a:t>), файл з змінними оточення </a:t>
            </a:r>
            <a:r>
              <a:rPr lang="en-US" sz="1400" dirty="0" smtClean="0"/>
              <a:t>(.</a:t>
            </a:r>
            <a:r>
              <a:rPr lang="en-US" sz="1400" dirty="0" err="1" smtClean="0"/>
              <a:t>env</a:t>
            </a:r>
            <a:r>
              <a:rPr lang="en-US" sz="1400" dirty="0" smtClean="0"/>
              <a:t>) </a:t>
            </a:r>
            <a:r>
              <a:rPr lang="uk-UA" sz="1400" dirty="0" smtClean="0"/>
              <a:t> і приклад з його створення (</a:t>
            </a:r>
            <a:r>
              <a:rPr lang="en-US" sz="1400" dirty="0" smtClean="0"/>
              <a:t>.</a:t>
            </a:r>
            <a:r>
              <a:rPr lang="en-US" sz="1400" dirty="0" err="1" smtClean="0"/>
              <a:t>env.example</a:t>
            </a:r>
            <a:r>
              <a:rPr lang="uk-UA" sz="1400" dirty="0" smtClean="0"/>
              <a:t>)</a:t>
            </a:r>
            <a:r>
              <a:rPr lang="en-US" sz="1400" dirty="0" smtClean="0"/>
              <a:t>, .</a:t>
            </a:r>
            <a:r>
              <a:rPr lang="en-US" sz="1400" dirty="0" err="1" smtClean="0"/>
              <a:t>gitignore</a:t>
            </a:r>
            <a:r>
              <a:rPr lang="en-US" sz="1400" dirty="0" smtClean="0"/>
              <a:t> </a:t>
            </a:r>
            <a:r>
              <a:rPr lang="uk-UA" sz="1400" dirty="0" smtClean="0"/>
              <a:t>та, можливо, інші файли і папки які мають відношення до всього </a:t>
            </a:r>
            <a:r>
              <a:rPr lang="uk-UA" sz="1400" dirty="0" err="1" smtClean="0"/>
              <a:t>проекта</a:t>
            </a:r>
            <a:r>
              <a:rPr lang="uk-UA" sz="1400" dirty="0" smtClean="0"/>
              <a:t> (або просто для чогось вам потрібні – як моя папка з </a:t>
            </a:r>
            <a:r>
              <a:rPr lang="en-US" sz="1400" dirty="0" smtClean="0"/>
              <a:t>doc/ </a:t>
            </a:r>
            <a:r>
              <a:rPr lang="uk-UA" sz="1400" dirty="0" smtClean="0"/>
              <a:t>з матеріалами для вас). Трохи пізніше у нас тут з’являться ще деякі файли і папки. Тут же створена окрема папка де буде розташований код бота і все що буде мати відношення саме до нього.</a:t>
            </a:r>
            <a:endParaRPr lang="en-US" sz="1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578" y="1672300"/>
            <a:ext cx="1870872" cy="3356901"/>
          </a:xfrm>
          <a:prstGeom prst="rect">
            <a:avLst/>
          </a:prstGeom>
        </p:spPr>
      </p:pic>
      <p:sp>
        <p:nvSpPr>
          <p:cNvPr id="11" name="Стрелка углом вверх 10"/>
          <p:cNvSpPr/>
          <p:nvPr/>
        </p:nvSpPr>
        <p:spPr>
          <a:xfrm rot="16200000" flipH="1">
            <a:off x="2724150" y="2267344"/>
            <a:ext cx="647701" cy="1371601"/>
          </a:xfrm>
          <a:prstGeom prst="bentUpArrow">
            <a:avLst>
              <a:gd name="adj1" fmla="val 2226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45148" y="3855580"/>
            <a:ext cx="7301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 середині папки </a:t>
            </a:r>
            <a:r>
              <a:rPr lang="en-US" sz="1400" dirty="0" smtClean="0"/>
              <a:t>bot/ - </a:t>
            </a:r>
            <a:r>
              <a:rPr lang="uk-UA" sz="1400" dirty="0" smtClean="0"/>
              <a:t>буде папка </a:t>
            </a:r>
            <a:r>
              <a:rPr lang="en-US" sz="1400" dirty="0" err="1" smtClean="0"/>
              <a:t>src</a:t>
            </a:r>
            <a:r>
              <a:rPr lang="en-US" sz="1400" dirty="0" smtClean="0"/>
              <a:t>/</a:t>
            </a:r>
            <a:r>
              <a:rPr lang="uk-UA" sz="1400" dirty="0" smtClean="0"/>
              <a:t> - де буде знаходитись весь код, який має відношення до </a:t>
            </a:r>
            <a:r>
              <a:rPr lang="uk-UA" sz="1400" dirty="0" err="1" smtClean="0"/>
              <a:t>проекта</a:t>
            </a:r>
            <a:r>
              <a:rPr lang="uk-UA" sz="1400" dirty="0" smtClean="0"/>
              <a:t>. На цьому ж рівні будуть знаходитись файли, які мають відношення виключно до бота – трохи пізніше ми </a:t>
            </a:r>
            <a:r>
              <a:rPr lang="uk-UA" sz="1400" dirty="0" err="1" smtClean="0"/>
              <a:t>додамо</a:t>
            </a:r>
            <a:r>
              <a:rPr lang="uk-UA" sz="1400" dirty="0" smtClean="0"/>
              <a:t> їх. Також тут же створимо файл </a:t>
            </a:r>
            <a:r>
              <a:rPr lang="en-US" sz="1400" dirty="0" smtClean="0"/>
              <a:t>main.py – </a:t>
            </a:r>
            <a:r>
              <a:rPr lang="uk-UA" sz="1400" dirty="0" smtClean="0"/>
              <a:t>який фактично буде запускати нашого бота.</a:t>
            </a:r>
            <a:endParaRPr lang="en-US" sz="1400" dirty="0"/>
          </a:p>
        </p:txBody>
      </p:sp>
      <p:sp>
        <p:nvSpPr>
          <p:cNvPr id="22" name="Стрелка углом вверх 21"/>
          <p:cNvSpPr/>
          <p:nvPr/>
        </p:nvSpPr>
        <p:spPr>
          <a:xfrm rot="5400000" flipH="1">
            <a:off x="8817314" y="2811010"/>
            <a:ext cx="647701" cy="1371601"/>
          </a:xfrm>
          <a:prstGeom prst="bentUpArrow">
            <a:avLst>
              <a:gd name="adj1" fmla="val 2226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2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8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Структура застосунку (папка 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bot/</a:t>
            </a:r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3" name="Прямая соединительная линия 2"/>
          <p:cNvCxnSpPr/>
          <p:nvPr/>
        </p:nvCxnSpPr>
        <p:spPr>
          <a:xfrm>
            <a:off x="152400" y="51054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537" y="5181600"/>
            <a:ext cx="1181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b="1" dirty="0" smtClean="0">
                <a:solidFill>
                  <a:srgbClr val="00B050"/>
                </a:solidFill>
              </a:rPr>
              <a:t>Запропонована структура не є ідеальною і 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uk-UA" b="1" dirty="0" smtClean="0">
                <a:solidFill>
                  <a:srgbClr val="00B050"/>
                </a:solidFill>
              </a:rPr>
              <a:t>єдиною можливою. Більше того, зазвичай </a:t>
            </a:r>
            <a:r>
              <a:rPr lang="uk-UA" b="1" dirty="0" err="1" smtClean="0">
                <a:solidFill>
                  <a:srgbClr val="00B050"/>
                </a:solidFill>
              </a:rPr>
              <a:t>фреймворки</a:t>
            </a:r>
            <a:r>
              <a:rPr lang="uk-UA" b="1" dirty="0" smtClean="0">
                <a:solidFill>
                  <a:srgbClr val="00B050"/>
                </a:solidFill>
              </a:rPr>
              <a:t> накладають свої вимоги до структури проекту яких повинен дотримуватися розробник. Але – розділення коду на застосунки і </a:t>
            </a:r>
            <a:r>
              <a:rPr lang="uk-UA" b="1" dirty="0" err="1" smtClean="0">
                <a:solidFill>
                  <a:srgbClr val="00B050"/>
                </a:solidFill>
              </a:rPr>
              <a:t>обособлення</a:t>
            </a:r>
            <a:r>
              <a:rPr lang="uk-UA" b="1" dirty="0" smtClean="0">
                <a:solidFill>
                  <a:srgbClr val="00B050"/>
                </a:solidFill>
              </a:rPr>
              <a:t> застосунків, розташування </a:t>
            </a:r>
            <a:r>
              <a:rPr lang="uk-UA" b="1" dirty="0" err="1" smtClean="0">
                <a:solidFill>
                  <a:srgbClr val="00B050"/>
                </a:solidFill>
              </a:rPr>
              <a:t>домоміжних</a:t>
            </a:r>
            <a:r>
              <a:rPr lang="uk-UA" b="1" dirty="0" smtClean="0">
                <a:solidFill>
                  <a:srgbClr val="00B050"/>
                </a:solidFill>
              </a:rPr>
              <a:t> файлів в корні застосунку, створення окремого модулю </a:t>
            </a:r>
            <a:r>
              <a:rPr lang="en-US" b="1" dirty="0" smtClean="0">
                <a:solidFill>
                  <a:srgbClr val="00B050"/>
                </a:solidFill>
              </a:rPr>
              <a:t>settings.py </a:t>
            </a:r>
            <a:r>
              <a:rPr lang="uk-UA" b="1" dirty="0" smtClean="0">
                <a:solidFill>
                  <a:srgbClr val="00B050"/>
                </a:solidFill>
              </a:rPr>
              <a:t>з налаштуваннями застосунку – зустрічається як </a:t>
            </a:r>
            <a:r>
              <a:rPr lang="uk-UA" b="1" dirty="0" err="1" smtClean="0">
                <a:solidFill>
                  <a:srgbClr val="00B050"/>
                </a:solidFill>
              </a:rPr>
              <a:t>патерн</a:t>
            </a:r>
            <a:r>
              <a:rPr lang="uk-UA" b="1" dirty="0" smtClean="0">
                <a:solidFill>
                  <a:srgbClr val="00B050"/>
                </a:solidFill>
              </a:rPr>
              <a:t> дуже часто.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2634" y="1389489"/>
            <a:ext cx="10087766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Завдання </a:t>
            </a:r>
            <a:r>
              <a:rPr lang="uk-UA" sz="1600" dirty="0" err="1" smtClean="0"/>
              <a:t>файла</a:t>
            </a:r>
            <a:r>
              <a:rPr lang="uk-UA" sz="1600" dirty="0" smtClean="0"/>
              <a:t> </a:t>
            </a:r>
            <a:r>
              <a:rPr lang="en-US" sz="1600" dirty="0" smtClean="0"/>
              <a:t>main.py – </a:t>
            </a:r>
            <a:r>
              <a:rPr lang="uk-UA" sz="1600" dirty="0" smtClean="0"/>
              <a:t>бути на «найвищому» рівні і запускати додаток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В додатку є файл </a:t>
            </a:r>
            <a:r>
              <a:rPr lang="en-US" sz="1600" dirty="0" smtClean="0"/>
              <a:t>settings.py</a:t>
            </a:r>
            <a:r>
              <a:rPr lang="uk-UA" sz="1600" dirty="0" smtClean="0"/>
              <a:t>, в якому зібрані всі налаштування застосунка – саме він завантажує і отримує всі необхідні дані (зчитуючи за допомогою пакету </a:t>
            </a:r>
            <a:r>
              <a:rPr lang="en-US" sz="1600" dirty="0" err="1" smtClean="0"/>
              <a:t>dotenv</a:t>
            </a:r>
            <a:r>
              <a:rPr lang="uk-UA" sz="1600" dirty="0" smtClean="0"/>
              <a:t> і </a:t>
            </a:r>
            <a:r>
              <a:rPr lang="en-US" sz="1600" dirty="0" err="1" smtClean="0"/>
              <a:t>os</a:t>
            </a:r>
            <a:r>
              <a:rPr lang="uk-UA" sz="1600" dirty="0" smtClean="0"/>
              <a:t>)</a:t>
            </a:r>
            <a:r>
              <a:rPr lang="en-US" sz="1600" dirty="0" smtClean="0"/>
              <a:t> </a:t>
            </a:r>
            <a:r>
              <a:rPr lang="uk-UA" sz="1600" dirty="0" smtClean="0"/>
              <a:t>з </a:t>
            </a:r>
            <a:r>
              <a:rPr lang="en-US" sz="1600" dirty="0" smtClean="0"/>
              <a:t>environment variables</a:t>
            </a:r>
            <a:r>
              <a:rPr lang="uk-UA" sz="1600" dirty="0" smtClean="0"/>
              <a:t>, в ньому ми налаштовуємо </a:t>
            </a:r>
            <a:r>
              <a:rPr lang="en-US" sz="1600" dirty="0" smtClean="0"/>
              <a:t>logging </a:t>
            </a:r>
            <a:r>
              <a:rPr lang="uk-UA" sz="1600" dirty="0" smtClean="0"/>
              <a:t>і будь-які налаштування, які необхідні для нормального функціонування вашого застосунку зручно тримати в одному місті.  Все, що буде необхідно для роботи вашого коду в інших модулях з точки зору налаштувань – створюйте\отримуйте тут і імпортуйте звідси в інших модулях (приклад – </a:t>
            </a:r>
            <a:r>
              <a:rPr lang="en-US" sz="1600" dirty="0" smtClean="0"/>
              <a:t>BOT_TOKEN</a:t>
            </a:r>
            <a:r>
              <a:rPr lang="uk-UA" sz="1600" dirty="0" smtClean="0"/>
              <a:t>, який </a:t>
            </a:r>
            <a:r>
              <a:rPr lang="uk-UA" sz="1600" dirty="0" err="1" smtClean="0"/>
              <a:t>зберігаеться</a:t>
            </a:r>
            <a:r>
              <a:rPr lang="uk-UA" sz="1600" dirty="0" smtClean="0"/>
              <a:t> в </a:t>
            </a:r>
            <a:r>
              <a:rPr lang="en-US" sz="1600" dirty="0" smtClean="0"/>
              <a:t>.</a:t>
            </a:r>
            <a:r>
              <a:rPr lang="en-US" sz="1600" dirty="0" err="1" smtClean="0"/>
              <a:t>env</a:t>
            </a:r>
            <a:r>
              <a:rPr lang="uk-UA" sz="1600" dirty="0" smtClean="0"/>
              <a:t>, завантажується в файлі </a:t>
            </a:r>
            <a:r>
              <a:rPr lang="en-US" sz="1600" dirty="0" smtClean="0"/>
              <a:t>settings.py </a:t>
            </a:r>
            <a:r>
              <a:rPr lang="uk-UA" sz="1600" dirty="0" smtClean="0"/>
              <a:t>за допомогою функції </a:t>
            </a:r>
            <a:r>
              <a:rPr lang="en-US" sz="1600" dirty="0" err="1" smtClean="0"/>
              <a:t>load_dotenv</a:t>
            </a:r>
            <a:r>
              <a:rPr lang="en-US" sz="1600" dirty="0" smtClean="0"/>
              <a:t>() </a:t>
            </a:r>
            <a:r>
              <a:rPr lang="uk-UA" sz="1600" dirty="0" smtClean="0"/>
              <a:t>у змінні оточення операційної системи, а потім зчитується з них за допомогою модуля </a:t>
            </a:r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uk-UA" sz="1600" dirty="0" smtClean="0"/>
              <a:t>до застосунка і зберігається у константі </a:t>
            </a:r>
            <a:r>
              <a:rPr lang="en-US" sz="1600" dirty="0" smtClean="0"/>
              <a:t>BOT_TOKEN</a:t>
            </a:r>
            <a:r>
              <a:rPr lang="uk-UA" sz="1600" dirty="0" smtClean="0"/>
              <a:t>. У модулі </a:t>
            </a:r>
            <a:r>
              <a:rPr lang="en-US" sz="1600" dirty="0" smtClean="0"/>
              <a:t>echobot.py</a:t>
            </a:r>
            <a:r>
              <a:rPr lang="uk-UA" sz="1600" dirty="0" smtClean="0"/>
              <a:t>, де цей параметр необхідний для об’єкта </a:t>
            </a:r>
            <a:r>
              <a:rPr lang="en-US" sz="1600" dirty="0" smtClean="0"/>
              <a:t>bot </a:t>
            </a:r>
            <a:r>
              <a:rPr lang="uk-UA" sz="1600" dirty="0" smtClean="0"/>
              <a:t>ця константа імпортується з модуля </a:t>
            </a:r>
            <a:r>
              <a:rPr lang="en-US" sz="1600" dirty="0" smtClean="0"/>
              <a:t>settings</a:t>
            </a:r>
            <a:r>
              <a:rPr lang="uk-UA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4028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97445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6200" y="68908"/>
            <a:ext cx="1173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cap="all" dirty="0">
                <a:solidFill>
                  <a:schemeClr val="bg1">
                    <a:lumMod val="85000"/>
                  </a:schemeClr>
                </a:solidFill>
              </a:rPr>
              <a:t>PYTHON+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lang="ru-RU" sz="2400" b="1" cap="all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uk-UA" sz="2400" b="1" cap="all" dirty="0" smtClean="0">
                <a:solidFill>
                  <a:schemeClr val="bg1">
                    <a:lumMod val="85000"/>
                  </a:schemeClr>
                </a:solidFill>
              </a:rPr>
              <a:t>Використання </a:t>
            </a:r>
            <a:r>
              <a:rPr lang="en-US" sz="2400" b="1" cap="all" dirty="0" err="1">
                <a:solidFill>
                  <a:schemeClr val="bg1">
                    <a:lumMod val="85000"/>
                  </a:schemeClr>
                </a:solidFill>
              </a:rPr>
              <a:t>DOCKER&amp;Docker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compose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у </a:t>
            </a:r>
            <a:r>
              <a:rPr lang="en-US" sz="2400" b="1" cap="all" dirty="0">
                <a:solidFill>
                  <a:schemeClr val="bg1">
                    <a:lumMod val="85000"/>
                  </a:schemeClr>
                </a:solidFill>
              </a:rPr>
              <a:t>PYTHON </a:t>
            </a:r>
            <a:r>
              <a:rPr lang="uk-UA" sz="2400" b="1" cap="all" dirty="0">
                <a:solidFill>
                  <a:schemeClr val="bg1">
                    <a:lumMod val="85000"/>
                  </a:schemeClr>
                </a:solidFill>
              </a:rPr>
              <a:t>проектах</a:t>
            </a:r>
            <a:endParaRPr lang="ru-RU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52400" y="793748"/>
            <a:ext cx="4191000" cy="590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Запуск бота</a:t>
            </a:r>
            <a:r>
              <a:rPr lang="en-US" sz="2800" b="1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Network                                                       https://itvdn.com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>
              <a:latin typeface="Segoe UI Light" panose="020B0502040204020203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3" name="Прямая соединительная линия 2"/>
          <p:cNvCxnSpPr/>
          <p:nvPr/>
        </p:nvCxnSpPr>
        <p:spPr>
          <a:xfrm>
            <a:off x="152400" y="5410200"/>
            <a:ext cx="11963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>
            <a:extLst>
              <a:ext uri="{FF2B5EF4-FFF2-40B4-BE49-F238E27FC236}">
                <a16:creationId xmlns:a16="http://schemas.microsoft.com/office/drawing/2014/main" id="{D44BFF99-1D09-49FF-9357-829BB406E568}"/>
              </a:ext>
            </a:extLst>
          </p:cNvPr>
          <p:cNvSpPr/>
          <p:nvPr/>
        </p:nvSpPr>
        <p:spPr>
          <a:xfrm>
            <a:off x="447682" y="4876800"/>
            <a:ext cx="11296636" cy="1292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4E1D"/>
              </a:buClr>
              <a:defRPr/>
            </a:pPr>
            <a:endParaRPr lang="en-US" sz="1600" b="1" dirty="0" smtClean="0">
              <a:solidFill>
                <a:srgbClr val="008000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537" y="5574268"/>
            <a:ext cx="1181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b="1" dirty="0" smtClean="0">
                <a:solidFill>
                  <a:srgbClr val="00B050"/>
                </a:solidFill>
              </a:rPr>
              <a:t>Вважаємо що на цьому етапі бот створений і ми готові просуватися далі.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" y="1295400"/>
            <a:ext cx="100877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Так як сьогодні заняття – не про створення бота, а про </a:t>
            </a:r>
            <a:r>
              <a:rPr lang="ru-RU" sz="1600" dirty="0" err="1" smtClean="0"/>
              <a:t>використання</a:t>
            </a:r>
            <a:r>
              <a:rPr lang="ru-RU" sz="1600" dirty="0" smtClean="0"/>
              <a:t> </a:t>
            </a:r>
            <a:r>
              <a:rPr lang="en-US" sz="1600" dirty="0" err="1" smtClean="0"/>
              <a:t>docker</a:t>
            </a:r>
            <a:r>
              <a:rPr lang="ru-RU" sz="1600" dirty="0" smtClean="0"/>
              <a:t> (</a:t>
            </a:r>
            <a:r>
              <a:rPr lang="uk-UA" sz="1600" dirty="0" smtClean="0"/>
              <a:t>просто потрібен якийсь нескладний працюючий застосунок і імітація </a:t>
            </a:r>
            <a:r>
              <a:rPr lang="uk-UA" sz="1600" dirty="0" err="1" smtClean="0"/>
              <a:t>процеса</a:t>
            </a:r>
            <a:r>
              <a:rPr lang="uk-UA" sz="1600" dirty="0" smtClean="0"/>
              <a:t> розробки</a:t>
            </a:r>
            <a:r>
              <a:rPr lang="ru-RU" sz="1600" dirty="0" smtClean="0"/>
              <a:t>), я не буду </a:t>
            </a:r>
            <a:r>
              <a:rPr lang="uk-UA" sz="1600" dirty="0" smtClean="0"/>
              <a:t>ретельно </a:t>
            </a:r>
            <a:r>
              <a:rPr lang="ru-RU" sz="1600" dirty="0" err="1" smtClean="0"/>
              <a:t>пояснювати</a:t>
            </a:r>
            <a:r>
              <a:rPr lang="ru-RU" sz="1600" dirty="0" smtClean="0"/>
              <a:t> як </a:t>
            </a:r>
            <a:r>
              <a:rPr lang="ru-RU" sz="1600" dirty="0" err="1" smtClean="0"/>
              <a:t>працює</a:t>
            </a:r>
            <a:r>
              <a:rPr lang="ru-RU" sz="1600" dirty="0" smtClean="0"/>
              <a:t> код бота. Просто </a:t>
            </a:r>
            <a:r>
              <a:rPr lang="ru-RU" sz="1600" dirty="0" err="1" smtClean="0"/>
              <a:t>скопіюйте</a:t>
            </a:r>
            <a:r>
              <a:rPr lang="ru-RU" sz="1600" dirty="0" smtClean="0"/>
              <a:t> </a:t>
            </a:r>
            <a:r>
              <a:rPr lang="ru-RU" sz="1600" dirty="0" err="1" smtClean="0"/>
              <a:t>собі</a:t>
            </a:r>
            <a:r>
              <a:rPr lang="ru-RU" sz="1600" dirty="0" smtClean="0"/>
              <a:t> </a:t>
            </a:r>
            <a:r>
              <a:rPr lang="ru-RU" sz="1600" dirty="0" err="1" smtClean="0"/>
              <a:t>мій</a:t>
            </a:r>
            <a:r>
              <a:rPr lang="ru-RU" sz="1600" dirty="0" smtClean="0"/>
              <a:t> код, по ходу </a:t>
            </a:r>
            <a:r>
              <a:rPr lang="ru-RU" sz="1600" dirty="0" err="1" smtClean="0"/>
              <a:t>роботи</a:t>
            </a:r>
            <a:r>
              <a:rPr lang="ru-RU" sz="1600" dirty="0" smtClean="0"/>
              <a:t> ми </a:t>
            </a:r>
            <a:r>
              <a:rPr lang="ru-RU" sz="1600" dirty="0" err="1" smtClean="0"/>
              <a:t>проговоримо</a:t>
            </a:r>
            <a:r>
              <a:rPr lang="ru-RU" sz="1600" dirty="0" smtClean="0"/>
              <a:t> </a:t>
            </a:r>
            <a:r>
              <a:rPr lang="ru-RU" sz="1600" dirty="0" err="1" smtClean="0"/>
              <a:t>основні</a:t>
            </a:r>
            <a:r>
              <a:rPr lang="ru-RU" sz="1600" dirty="0" smtClean="0"/>
              <a:t> </a:t>
            </a:r>
            <a:r>
              <a:rPr lang="ru-RU" sz="1600" dirty="0" err="1" smtClean="0"/>
              <a:t>моменти</a:t>
            </a:r>
            <a:r>
              <a:rPr lang="ru-RU" sz="1600" dirty="0" smtClean="0"/>
              <a:t>, але без </a:t>
            </a:r>
            <a:r>
              <a:rPr lang="ru-RU" sz="1600" dirty="0" err="1" smtClean="0"/>
              <a:t>занурення</a:t>
            </a:r>
            <a:r>
              <a:rPr lang="ru-RU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 smtClean="0"/>
              <a:t>Для запуска у себе вам </a:t>
            </a:r>
            <a:r>
              <a:rPr lang="ru-RU" sz="1600" dirty="0" err="1" smtClean="0"/>
              <a:t>необхідно</a:t>
            </a:r>
            <a:r>
              <a:rPr lang="ru-RU" sz="1600" dirty="0" smtClean="0"/>
              <a:t> </a:t>
            </a:r>
            <a:r>
              <a:rPr lang="ru-RU" sz="1600" dirty="0" err="1" smtClean="0"/>
              <a:t>зареєструвати</a:t>
            </a:r>
            <a:r>
              <a:rPr lang="ru-RU" sz="1600" dirty="0" smtClean="0"/>
              <a:t> </a:t>
            </a:r>
            <a:r>
              <a:rPr lang="ru-RU" sz="1600" dirty="0" err="1" smtClean="0"/>
              <a:t>свого</a:t>
            </a:r>
            <a:r>
              <a:rPr lang="ru-RU" sz="1600" dirty="0" smtClean="0"/>
              <a:t> чат-бота у </a:t>
            </a:r>
            <a:r>
              <a:rPr lang="en-US" sz="1600" dirty="0" smtClean="0"/>
              <a:t>Telegram (</a:t>
            </a:r>
            <a:r>
              <a:rPr lang="uk-UA" sz="1600" dirty="0" smtClean="0"/>
              <a:t>слайд презентації «Перші кроки»</a:t>
            </a:r>
            <a:r>
              <a:rPr lang="en-US" sz="1600" dirty="0" smtClean="0"/>
              <a:t>)</a:t>
            </a:r>
            <a:r>
              <a:rPr lang="uk-UA" sz="1600" dirty="0" smtClean="0"/>
              <a:t> і </a:t>
            </a:r>
            <a:r>
              <a:rPr lang="uk-UA" sz="1600" dirty="0" err="1" smtClean="0"/>
              <a:t>внести</a:t>
            </a:r>
            <a:r>
              <a:rPr lang="uk-UA" sz="1600" dirty="0" smtClean="0"/>
              <a:t> значення отриманого </a:t>
            </a:r>
            <a:r>
              <a:rPr lang="uk-UA" sz="1600" dirty="0" err="1" smtClean="0"/>
              <a:t>токена</a:t>
            </a:r>
            <a:r>
              <a:rPr lang="uk-UA" sz="1600" dirty="0" smtClean="0"/>
              <a:t> у змінну </a:t>
            </a:r>
            <a:r>
              <a:rPr lang="en-US" sz="1600" dirty="0" smtClean="0"/>
              <a:t>BOT_TOKEN </a:t>
            </a:r>
            <a:r>
              <a:rPr lang="uk-UA" sz="1600" dirty="0" smtClean="0"/>
              <a:t>вашого </a:t>
            </a:r>
            <a:r>
              <a:rPr lang="uk-UA" sz="1600" dirty="0" err="1" smtClean="0"/>
              <a:t>файла</a:t>
            </a:r>
            <a:r>
              <a:rPr lang="uk-UA" sz="1600" dirty="0" smtClean="0"/>
              <a:t> </a:t>
            </a:r>
            <a:r>
              <a:rPr lang="en-US" sz="1600" dirty="0" smtClean="0"/>
              <a:t>.</a:t>
            </a:r>
            <a:r>
              <a:rPr lang="en-US" sz="1600" dirty="0" err="1" smtClean="0"/>
              <a:t>env</a:t>
            </a:r>
            <a:r>
              <a:rPr lang="en-US" sz="1600" dirty="0" smtClean="0"/>
              <a:t> (</a:t>
            </a:r>
            <a:r>
              <a:rPr lang="uk-UA" sz="1600" dirty="0" smtClean="0"/>
              <a:t>це також пояснювалось на слайді «Перші кроки»</a:t>
            </a:r>
            <a:r>
              <a:rPr lang="en-US" sz="1600" dirty="0" smtClean="0"/>
              <a:t>)</a:t>
            </a:r>
            <a:r>
              <a:rPr lang="uk-UA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Після цього – перейдіть в папку </a:t>
            </a:r>
            <a:r>
              <a:rPr lang="en-US" sz="1600" dirty="0" smtClean="0"/>
              <a:t>bot/ </a:t>
            </a:r>
            <a:r>
              <a:rPr lang="uk-UA" sz="1600" dirty="0" smtClean="0"/>
              <a:t>і командою </a:t>
            </a:r>
            <a:r>
              <a:rPr lang="en-US" sz="1600" dirty="0" smtClean="0"/>
              <a:t>python .\main.py </a:t>
            </a:r>
            <a:r>
              <a:rPr lang="uk-UA" sz="1600" dirty="0" smtClean="0"/>
              <a:t>запустіть вашого бота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uk-UA" sz="1600" dirty="0" smtClean="0"/>
              <a:t>Після цього перейдіть в телеграм, знайдіть вашого бота за назвою яку ви вводили при його створенні (наприклад - </a:t>
            </a:r>
            <a:r>
              <a:rPr lang="en-US" sz="1600" dirty="0" smtClean="0"/>
              <a:t>username</a:t>
            </a:r>
            <a:r>
              <a:rPr lang="uk-UA" sz="1600" dirty="0" smtClean="0"/>
              <a:t>), введіть </a:t>
            </a:r>
            <a:r>
              <a:rPr lang="en-US" sz="1600" dirty="0" smtClean="0"/>
              <a:t>/start ( </a:t>
            </a:r>
            <a:r>
              <a:rPr lang="uk-UA" sz="1600" dirty="0" smtClean="0"/>
              <a:t>або </a:t>
            </a:r>
            <a:r>
              <a:rPr lang="uk-UA" sz="1600" dirty="0" err="1" smtClean="0"/>
              <a:t>нажміть</a:t>
            </a:r>
            <a:r>
              <a:rPr lang="uk-UA" sz="1600" dirty="0" smtClean="0"/>
              <a:t> кнопку</a:t>
            </a:r>
            <a:r>
              <a:rPr lang="en-US" sz="1600" dirty="0" smtClean="0"/>
              <a:t>)</a:t>
            </a:r>
            <a:r>
              <a:rPr lang="uk-UA" sz="1600" dirty="0" smtClean="0"/>
              <a:t> – бот з вами привітається і далі буде віддзеркалювати кожне ваше повідомлення.</a:t>
            </a:r>
          </a:p>
        </p:txBody>
      </p:sp>
    </p:spTree>
    <p:extLst>
      <p:ext uri="{BB962C8B-B14F-4D97-AF65-F5344CB8AC3E}">
        <p14:creationId xmlns:p14="http://schemas.microsoft.com/office/powerpoint/2010/main" val="26619807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67812</TotalTime>
  <Words>9783</Words>
  <Application>Microsoft Office PowerPoint</Application>
  <PresentationFormat>Широкоэкранный</PresentationFormat>
  <Paragraphs>799</Paragraphs>
  <Slides>54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1" baseType="lpstr">
      <vt:lpstr>-apple-system</vt:lpstr>
      <vt:lpstr>Arial</vt:lpstr>
      <vt:lpstr>Calibri</vt:lpstr>
      <vt:lpstr>Menlo</vt:lpstr>
      <vt:lpstr>Segoe UI Light</vt:lpstr>
      <vt:lpstr>Wingdings</vt:lpstr>
      <vt:lpstr>Введение в Enterprise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kos.zivenko@gmail.com</cp:lastModifiedBy>
  <cp:revision>1011</cp:revision>
  <dcterms:created xsi:type="dcterms:W3CDTF">2010-11-10T13:30:04Z</dcterms:created>
  <dcterms:modified xsi:type="dcterms:W3CDTF">2023-05-01T14:58:26Z</dcterms:modified>
</cp:coreProperties>
</file>